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317" r:id="rId3"/>
    <p:sldId id="319" r:id="rId4"/>
    <p:sldId id="318" r:id="rId5"/>
    <p:sldId id="320" r:id="rId6"/>
    <p:sldId id="321" r:id="rId7"/>
    <p:sldId id="324" r:id="rId8"/>
    <p:sldId id="322" r:id="rId9"/>
    <p:sldId id="323" r:id="rId10"/>
    <p:sldId id="325" r:id="rId11"/>
  </p:sldIdLst>
  <p:sldSz cx="9144000" cy="6858000" type="screen4x3"/>
  <p:notesSz cx="7010400" cy="92964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4B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2" autoAdjust="0"/>
    <p:restoredTop sz="94637" autoAdjust="0"/>
  </p:normalViewPr>
  <p:slideViewPr>
    <p:cSldViewPr snapToGrid="0" snapToObjects="1"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DA4DB-6F8F-4B19-AF29-66300661AD5D}" type="datetimeFigureOut">
              <a:rPr lang="fr-CA" smtClean="0"/>
              <a:t>2018-11-30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C3E47-6D1C-41BB-AC44-8B3766380E4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96746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59B75-F2AC-47E7-8697-CB0EA57861CF}" type="datetime1">
              <a:rPr lang="fr-FR" smtClean="0"/>
              <a:t>30/11/2018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629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05E57-9EEA-402C-A0C8-93B458A37580}" type="datetime1">
              <a:rPr lang="fr-FR" smtClean="0"/>
              <a:t>30/11/2018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5199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1867-4F7B-4978-8093-B211650A632D}" type="datetime1">
              <a:rPr lang="fr-FR" smtClean="0"/>
              <a:t>30/11/2018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671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4A9D-5959-407F-91D9-8827B1278C9D}" type="datetime1">
              <a:rPr lang="fr-FR" smtClean="0"/>
              <a:t>30/11/2018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94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6B3-1744-46A3-BC91-44A22DBC391F}" type="datetime1">
              <a:rPr lang="fr-FR" smtClean="0"/>
              <a:t>30/11/2018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37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7DAE-118D-48AA-8C8B-21B9C1BB1256}" type="datetime1">
              <a:rPr lang="fr-FR" smtClean="0"/>
              <a:t>30/11/2018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30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6D770-C17D-4ADE-A359-CFFFC3926BE2}" type="datetime1">
              <a:rPr lang="fr-FR" smtClean="0"/>
              <a:t>30/11/2018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2904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B7540-8D36-404F-A89A-F52DFC6A9434}" type="datetime1">
              <a:rPr lang="fr-FR" smtClean="0"/>
              <a:t>30/11/2018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683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46326-24FB-4B52-BDA1-196FEEB38A70}" type="datetime1">
              <a:rPr lang="fr-FR" smtClean="0"/>
              <a:t>30/11/2018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46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165B6-634A-4BB6-835E-3886E12B5678}" type="datetime1">
              <a:rPr lang="fr-FR" smtClean="0"/>
              <a:t>30/11/2018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080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5706-7399-4233-9F4F-D5AFCA141B45}" type="datetime1">
              <a:rPr lang="fr-FR" smtClean="0"/>
              <a:t>30/11/2018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3684F-B421-41ED-9528-A7BAF843C1C0}" type="datetime1">
              <a:rPr lang="fr-FR" smtClean="0"/>
              <a:t>30/11/2018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D980D-5105-9645-9DD1-66471F0C9F6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47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23858" y="1333209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738730" y="6338404"/>
            <a:ext cx="2133600" cy="365125"/>
          </a:xfrm>
        </p:spPr>
        <p:txBody>
          <a:bodyPr/>
          <a:lstStyle/>
          <a:p>
            <a:fld id="{09ED980D-5105-9645-9DD1-66471F0C9F6D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0575" y="172278"/>
            <a:ext cx="8282608" cy="70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800" b="1" dirty="0">
              <a:solidFill>
                <a:schemeClr val="bg1"/>
              </a:solidFill>
              <a:cs typeface="Arv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23858" y="153495"/>
            <a:ext cx="63052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1600" dirty="0" smtClean="0">
                <a:solidFill>
                  <a:schemeClr val="bg1"/>
                </a:solidFill>
              </a:rPr>
              <a:t>Organización de los Estados Americanos (OEA)</a:t>
            </a:r>
          </a:p>
          <a:p>
            <a:r>
              <a:rPr lang="es-AR" sz="1600" dirty="0" smtClean="0">
                <a:solidFill>
                  <a:schemeClr val="bg1"/>
                </a:solidFill>
              </a:rPr>
              <a:t>Conferencia Interamericana de Ministros de Trabajo (CIMT)</a:t>
            </a:r>
            <a:r>
              <a:rPr lang="es-AR" sz="160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s-AR" sz="16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 Interamericana para la Administración Laboral (RIAL)</a:t>
            </a:r>
            <a:endParaRPr lang="es-AR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28659" y="1832513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12" name="Titr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328658" y="1686550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89510" y="1499529"/>
            <a:ext cx="7543671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u="sng" dirty="0" smtClean="0">
                <a:solidFill>
                  <a:schemeClr val="bg1"/>
                </a:solidFill>
              </a:rPr>
              <a:t>Protección </a:t>
            </a:r>
            <a:r>
              <a:rPr lang="es-ES" sz="2800" b="1" u="sng" dirty="0">
                <a:solidFill>
                  <a:schemeClr val="bg1"/>
                </a:solidFill>
              </a:rPr>
              <a:t>de normas </a:t>
            </a:r>
            <a:r>
              <a:rPr lang="es-ES" sz="2800" b="1" u="sng" dirty="0" smtClean="0">
                <a:solidFill>
                  <a:schemeClr val="bg1"/>
                </a:solidFill>
              </a:rPr>
              <a:t>del trabajo </a:t>
            </a:r>
            <a:r>
              <a:rPr lang="es-ES" sz="2800" b="1" u="sng" dirty="0">
                <a:solidFill>
                  <a:schemeClr val="bg1"/>
                </a:solidFill>
              </a:rPr>
              <a:t>y respeto de la libertad de asociación y la negociación colectiva: reglas de aplicación en </a:t>
            </a:r>
            <a:r>
              <a:rPr lang="es-ES" sz="2800" b="1" u="sng" dirty="0" err="1">
                <a:solidFill>
                  <a:schemeClr val="bg1"/>
                </a:solidFill>
              </a:rPr>
              <a:t>Québec</a:t>
            </a:r>
            <a:r>
              <a:rPr lang="es-ES" sz="2800" b="1" u="sng" dirty="0">
                <a:solidFill>
                  <a:schemeClr val="bg1"/>
                </a:solidFill>
              </a:rPr>
              <a:t>, Canadá</a:t>
            </a:r>
            <a:endParaRPr lang="fr-CA" sz="2800" b="1" dirty="0">
              <a:solidFill>
                <a:schemeClr val="bg1"/>
              </a:solidFill>
            </a:endParaRPr>
          </a:p>
          <a:p>
            <a:pPr algn="ctr"/>
            <a:endParaRPr lang="fr-CA" sz="2700" b="1" u="sng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33882" y="3259005"/>
            <a:ext cx="6759273" cy="2162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b="1" dirty="0">
                <a:solidFill>
                  <a:schemeClr val="bg1"/>
                </a:solidFill>
                <a:ea typeface="Calibri" panose="020F0502020204030204" pitchFamily="34" charset="0"/>
              </a:rPr>
              <a:t>Jean Paquette</a:t>
            </a:r>
            <a:r>
              <a:rPr lang="fr-CA" dirty="0">
                <a:solidFill>
                  <a:schemeClr val="bg1"/>
                </a:solidFill>
                <a:ea typeface="Calibri" panose="020F0502020204030204" pitchFamily="34" charset="0"/>
              </a:rPr>
              <a:t>, </a:t>
            </a:r>
            <a:r>
              <a:rPr lang="fr-CA" dirty="0" err="1" smtClean="0">
                <a:solidFill>
                  <a:schemeClr val="bg1"/>
                </a:solidFill>
                <a:ea typeface="Calibri" panose="020F0502020204030204" pitchFamily="34" charset="0"/>
              </a:rPr>
              <a:t>Abogado</a:t>
            </a:r>
            <a:r>
              <a:rPr lang="fr-CA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endParaRPr lang="fr-CA" dirty="0" smtClean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ctr">
              <a:spcAft>
                <a:spcPts val="300"/>
              </a:spcAft>
            </a:pPr>
            <a:r>
              <a:rPr lang="es-ES" dirty="0">
                <a:solidFill>
                  <a:schemeClr val="bg1"/>
                </a:solidFill>
              </a:rPr>
              <a:t>Juez Administrativo y </a:t>
            </a:r>
            <a:r>
              <a:rPr lang="es-ES" dirty="0" smtClean="0">
                <a:solidFill>
                  <a:schemeClr val="bg1"/>
                </a:solidFill>
              </a:rPr>
              <a:t>Vicepresidente del Tribunal Administrativo de Trabajo</a:t>
            </a:r>
            <a:endParaRPr lang="fr-CA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ctr"/>
            <a:r>
              <a:rPr lang="es-ES" sz="1400" i="1" dirty="0">
                <a:solidFill>
                  <a:schemeClr val="bg1"/>
                </a:solidFill>
              </a:rPr>
              <a:t>LL.L., </a:t>
            </a:r>
            <a:r>
              <a:rPr lang="es-ES" sz="1400" i="1" dirty="0" err="1">
                <a:solidFill>
                  <a:schemeClr val="bg1"/>
                </a:solidFill>
              </a:rPr>
              <a:t>B.Sc.Soc</a:t>
            </a:r>
            <a:r>
              <a:rPr lang="es-ES" sz="1400" i="1" dirty="0">
                <a:solidFill>
                  <a:schemeClr val="bg1"/>
                </a:solidFill>
              </a:rPr>
              <a:t>.(Economía), </a:t>
            </a:r>
            <a:r>
              <a:rPr lang="es-ES" sz="1400" i="1" dirty="0" err="1">
                <a:solidFill>
                  <a:schemeClr val="bg1"/>
                </a:solidFill>
              </a:rPr>
              <a:t>M.Sc</a:t>
            </a:r>
            <a:r>
              <a:rPr lang="es-ES" sz="1400" i="1" dirty="0">
                <a:solidFill>
                  <a:schemeClr val="bg1"/>
                </a:solidFill>
              </a:rPr>
              <a:t>.(Relaciones Industriales), MBA (Asesoramiento en Management</a:t>
            </a:r>
            <a:r>
              <a:rPr lang="es-ES" sz="1400" i="1" dirty="0" smtClean="0">
                <a:solidFill>
                  <a:schemeClr val="bg1"/>
                </a:solidFill>
              </a:rPr>
              <a:t>)</a:t>
            </a:r>
            <a:endParaRPr lang="fr-CA" sz="14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r>
              <a:rPr lang="fr-CA" dirty="0">
                <a:solidFill>
                  <a:schemeClr val="bg1"/>
                </a:solidFill>
                <a:ea typeface="Calibri" panose="020F0502020204030204" pitchFamily="34" charset="0"/>
              </a:rPr>
              <a:t>  </a:t>
            </a:r>
            <a:endParaRPr lang="fr-CA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ctr"/>
            <a:r>
              <a:rPr lang="fr-CA" sz="1600" dirty="0">
                <a:solidFill>
                  <a:schemeClr val="bg1"/>
                </a:solidFill>
                <a:ea typeface="Calibri" panose="020F0502020204030204" pitchFamily="34" charset="0"/>
              </a:rPr>
              <a:t>San </a:t>
            </a:r>
            <a:r>
              <a:rPr lang="fr-CA" sz="1600" dirty="0" smtClean="0">
                <a:solidFill>
                  <a:schemeClr val="bg1"/>
                </a:solidFill>
                <a:ea typeface="Calibri" panose="020F0502020204030204" pitchFamily="34" charset="0"/>
              </a:rPr>
              <a:t>José, </a:t>
            </a:r>
            <a:r>
              <a:rPr lang="fr-CA" sz="1600" dirty="0">
                <a:solidFill>
                  <a:schemeClr val="bg1"/>
                </a:solidFill>
                <a:ea typeface="Calibri" panose="020F0502020204030204" pitchFamily="34" charset="0"/>
              </a:rPr>
              <a:t>Costa Rica</a:t>
            </a:r>
            <a:endParaRPr lang="fr-CA" sz="1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ctr"/>
            <a:r>
              <a:rPr lang="fr-CA" sz="1600" dirty="0" smtClean="0">
                <a:solidFill>
                  <a:schemeClr val="bg1"/>
                </a:solidFill>
                <a:ea typeface="Calibri" panose="020F0502020204030204" pitchFamily="34" charset="0"/>
              </a:rPr>
              <a:t>6 de </a:t>
            </a:r>
            <a:r>
              <a:rPr lang="fr-CA" sz="1600" dirty="0" err="1" smtClean="0">
                <a:solidFill>
                  <a:schemeClr val="bg1"/>
                </a:solidFill>
                <a:ea typeface="Calibri" panose="020F0502020204030204" pitchFamily="34" charset="0"/>
              </a:rPr>
              <a:t>diciembre</a:t>
            </a:r>
            <a:r>
              <a:rPr lang="fr-CA" sz="1600" dirty="0" smtClean="0">
                <a:solidFill>
                  <a:schemeClr val="bg1"/>
                </a:solidFill>
                <a:ea typeface="Calibri" panose="020F0502020204030204" pitchFamily="34" charset="0"/>
              </a:rPr>
              <a:t> de 2018</a:t>
            </a:r>
            <a:endParaRPr lang="fr-CA" sz="1600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35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23858" y="1446227"/>
            <a:ext cx="78484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738730" y="6338404"/>
            <a:ext cx="2133600" cy="365125"/>
          </a:xfrm>
        </p:spPr>
        <p:txBody>
          <a:bodyPr/>
          <a:lstStyle/>
          <a:p>
            <a:fld id="{09ED980D-5105-9645-9DD1-66471F0C9F6D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023858" y="547903"/>
            <a:ext cx="63052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600" dirty="0">
                <a:solidFill>
                  <a:schemeClr val="bg1"/>
                </a:solidFill>
              </a:rPr>
              <a:t>OEA – CIMT –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RIAL – Costa Rica – 6 de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2018</a:t>
            </a:r>
            <a:endParaRPr lang="fr-CA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12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23858" y="1414440"/>
            <a:ext cx="6934072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tabLst>
                <a:tab pos="355600" algn="l"/>
              </a:tabLst>
            </a:pPr>
            <a:endParaRPr lang="fr-CA" sz="2800" dirty="0">
              <a:solidFill>
                <a:schemeClr val="bg1"/>
              </a:solidFill>
            </a:endParaRPr>
          </a:p>
          <a:p>
            <a:pPr>
              <a:spcAft>
                <a:spcPts val="1200"/>
              </a:spcAft>
              <a:tabLst>
                <a:tab pos="355600" algn="l"/>
              </a:tabLst>
            </a:pPr>
            <a:endParaRPr lang="fr-CA" sz="2800" dirty="0">
              <a:solidFill>
                <a:schemeClr val="bg1"/>
              </a:solidFill>
            </a:endParaRPr>
          </a:p>
          <a:p>
            <a:pPr>
              <a:spcAft>
                <a:spcPts val="1200"/>
              </a:spcAft>
              <a:tabLst>
                <a:tab pos="355600" algn="l"/>
              </a:tabLst>
            </a:pPr>
            <a:endParaRPr lang="fr-CA" sz="2800" dirty="0">
              <a:solidFill>
                <a:schemeClr val="bg1"/>
              </a:solidFill>
            </a:endParaRPr>
          </a:p>
          <a:p>
            <a:pPr>
              <a:spcAft>
                <a:spcPts val="1200"/>
              </a:spcAft>
              <a:tabLst>
                <a:tab pos="355600" algn="l"/>
              </a:tabLst>
            </a:pPr>
            <a:endParaRPr lang="fr-CA" sz="2800" dirty="0">
              <a:solidFill>
                <a:schemeClr val="bg1"/>
              </a:solidFill>
            </a:endParaRPr>
          </a:p>
          <a:p>
            <a:pPr>
              <a:spcAft>
                <a:spcPts val="1200"/>
              </a:spcAft>
              <a:tabLst>
                <a:tab pos="355600" algn="l"/>
              </a:tabLst>
            </a:pPr>
            <a:endParaRPr lang="fr-CA" sz="2800" dirty="0">
              <a:solidFill>
                <a:schemeClr val="bg1"/>
              </a:solidFill>
            </a:endParaRPr>
          </a:p>
          <a:p>
            <a:pPr>
              <a:spcAft>
                <a:spcPts val="600"/>
              </a:spcAft>
            </a:pPr>
            <a:endParaRPr lang="fr-CA" sz="2800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24640" y="2353159"/>
            <a:ext cx="78484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9600" kern="10" dirty="0" smtClean="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¿Preguntas</a:t>
            </a:r>
            <a:r>
              <a:rPr lang="fr-CA" sz="9600" kern="10" dirty="0" smtClean="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CA" sz="9600" kern="10" dirty="0"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28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76259" y="14462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738730" y="6338404"/>
            <a:ext cx="2133600" cy="365125"/>
          </a:xfrm>
        </p:spPr>
        <p:txBody>
          <a:bodyPr/>
          <a:lstStyle/>
          <a:p>
            <a:fld id="{09ED980D-5105-9645-9DD1-66471F0C9F6D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23858" y="547903"/>
            <a:ext cx="63052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600" dirty="0" smtClean="0">
                <a:solidFill>
                  <a:schemeClr val="bg1"/>
                </a:solidFill>
              </a:rPr>
              <a:t>OEA – CIMT –</a:t>
            </a:r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RIAL – Costa Rica – 6 de </a:t>
            </a:r>
            <a:r>
              <a:rPr lang="en-US" sz="1600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</a:t>
            </a:r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2018</a:t>
            </a:r>
            <a:endParaRPr lang="fr-CA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12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23095" y="2229809"/>
            <a:ext cx="6182435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AR" sz="3200" b="1" dirty="0" smtClean="0">
                <a:solidFill>
                  <a:schemeClr val="bg1"/>
                </a:solidFill>
              </a:rPr>
              <a:t>Protección de las normas del trabajo:</a:t>
            </a:r>
          </a:p>
          <a:p>
            <a:pPr algn="ctr">
              <a:spcAft>
                <a:spcPts val="600"/>
              </a:spcAft>
            </a:pPr>
            <a:r>
              <a:rPr lang="es-AR" sz="3200" b="1" dirty="0" smtClean="0">
                <a:solidFill>
                  <a:schemeClr val="bg1"/>
                </a:solidFill>
              </a:rPr>
              <a:t>la </a:t>
            </a:r>
            <a:r>
              <a:rPr lang="es-AR" sz="3200" b="1" i="1" dirty="0" smtClean="0">
                <a:solidFill>
                  <a:schemeClr val="bg1"/>
                </a:solidFill>
              </a:rPr>
              <a:t>Ley de las Normas del Trabajo</a:t>
            </a:r>
            <a:r>
              <a:rPr lang="es-AR" sz="3200" b="1" dirty="0" smtClean="0">
                <a:solidFill>
                  <a:schemeClr val="bg1"/>
                </a:solidFill>
              </a:rPr>
              <a:t>, el poder de investigación y las acciones</a:t>
            </a:r>
            <a:endParaRPr lang="es-A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95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76259" y="14462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738730" y="6338404"/>
            <a:ext cx="2133600" cy="365125"/>
          </a:xfrm>
        </p:spPr>
        <p:txBody>
          <a:bodyPr/>
          <a:lstStyle/>
          <a:p>
            <a:fld id="{09ED980D-5105-9645-9DD1-66471F0C9F6D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23858" y="547903"/>
            <a:ext cx="63052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600" dirty="0">
                <a:solidFill>
                  <a:schemeClr val="bg1"/>
                </a:solidFill>
              </a:rPr>
              <a:t>OEA – CIMT –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RIAL – Costa Rica – 6 de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2018</a:t>
            </a:r>
            <a:endParaRPr lang="fr-CA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12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4588" y="1035974"/>
            <a:ext cx="784847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>
              <a:spcAft>
                <a:spcPts val="600"/>
              </a:spcAft>
            </a:pPr>
            <a:r>
              <a:rPr lang="fr-CA" sz="2800" dirty="0" smtClean="0">
                <a:solidFill>
                  <a:schemeClr val="bg1"/>
                </a:solidFill>
              </a:rPr>
              <a:t>•</a:t>
            </a:r>
            <a:r>
              <a:rPr lang="fr-CA" sz="2800" dirty="0">
                <a:solidFill>
                  <a:schemeClr val="bg1"/>
                </a:solidFill>
              </a:rPr>
              <a:t>	</a:t>
            </a:r>
            <a:r>
              <a:rPr lang="fr-CA" sz="2800" dirty="0" err="1" smtClean="0">
                <a:solidFill>
                  <a:schemeClr val="bg1"/>
                </a:solidFill>
              </a:rPr>
              <a:t>Empleado</a:t>
            </a:r>
            <a:endParaRPr lang="fr-CA" sz="2800" dirty="0">
              <a:solidFill>
                <a:schemeClr val="bg1"/>
              </a:solidFill>
            </a:endParaRPr>
          </a:p>
          <a:p>
            <a:pPr marL="355600" indent="-355600">
              <a:spcAft>
                <a:spcPts val="600"/>
              </a:spcAft>
            </a:pPr>
            <a:r>
              <a:rPr lang="fr-CA" sz="2800" dirty="0">
                <a:solidFill>
                  <a:schemeClr val="bg1"/>
                </a:solidFill>
              </a:rPr>
              <a:t>•	</a:t>
            </a:r>
            <a:r>
              <a:rPr lang="fr-CA" sz="2800" dirty="0" err="1" smtClean="0">
                <a:solidFill>
                  <a:schemeClr val="bg1"/>
                </a:solidFill>
              </a:rPr>
              <a:t>Orden</a:t>
            </a:r>
            <a:r>
              <a:rPr lang="fr-CA" sz="2800" dirty="0" smtClean="0">
                <a:solidFill>
                  <a:schemeClr val="bg1"/>
                </a:solidFill>
              </a:rPr>
              <a:t> </a:t>
            </a:r>
            <a:r>
              <a:rPr lang="fr-CA" sz="2800" dirty="0" err="1" smtClean="0">
                <a:solidFill>
                  <a:schemeClr val="bg1"/>
                </a:solidFill>
              </a:rPr>
              <a:t>público</a:t>
            </a:r>
            <a:endParaRPr lang="fr-CA" sz="2800" dirty="0" smtClean="0">
              <a:solidFill>
                <a:schemeClr val="bg1"/>
              </a:solidFill>
            </a:endParaRPr>
          </a:p>
          <a:p>
            <a:pPr lvl="0"/>
            <a:r>
              <a:rPr lang="fr-CA" sz="2800" dirty="0">
                <a:solidFill>
                  <a:schemeClr val="bg1"/>
                </a:solidFill>
              </a:rPr>
              <a:t>•	</a:t>
            </a:r>
            <a:r>
              <a:rPr lang="fr-CA" sz="2800" u="sng" dirty="0" err="1" smtClean="0">
                <a:solidFill>
                  <a:schemeClr val="bg1"/>
                </a:solidFill>
              </a:rPr>
              <a:t>Normas</a:t>
            </a:r>
            <a:r>
              <a:rPr lang="fr-CA" sz="2800" u="sng" dirty="0" smtClean="0">
                <a:solidFill>
                  <a:schemeClr val="bg1"/>
                </a:solidFill>
              </a:rPr>
              <a:t> </a:t>
            </a:r>
            <a:r>
              <a:rPr lang="fr-CA" sz="2800" u="sng" dirty="0" err="1" smtClean="0">
                <a:solidFill>
                  <a:schemeClr val="bg1"/>
                </a:solidFill>
              </a:rPr>
              <a:t>del</a:t>
            </a:r>
            <a:r>
              <a:rPr lang="fr-CA" sz="2800" u="sng" dirty="0" smtClean="0">
                <a:solidFill>
                  <a:schemeClr val="bg1"/>
                </a:solidFill>
              </a:rPr>
              <a:t> </a:t>
            </a:r>
            <a:r>
              <a:rPr lang="fr-CA" sz="2800" u="sng" dirty="0" err="1" smtClean="0">
                <a:solidFill>
                  <a:schemeClr val="bg1"/>
                </a:solidFill>
              </a:rPr>
              <a:t>trabajo</a:t>
            </a:r>
            <a:r>
              <a:rPr lang="fr-CA" sz="2800" dirty="0" smtClean="0">
                <a:solidFill>
                  <a:schemeClr val="bg1"/>
                </a:solidFill>
              </a:rPr>
              <a:t>: </a:t>
            </a:r>
            <a:r>
              <a:rPr lang="es-ES" sz="2800" dirty="0">
                <a:solidFill>
                  <a:schemeClr val="bg1"/>
                </a:solidFill>
              </a:rPr>
              <a:t>salario, </a:t>
            </a:r>
            <a:r>
              <a:rPr lang="es-ES" sz="2800" dirty="0" smtClean="0">
                <a:solidFill>
                  <a:schemeClr val="bg1"/>
                </a:solidFill>
              </a:rPr>
              <a:t>duración </a:t>
            </a:r>
            <a:r>
              <a:rPr lang="es-ES" sz="2800" dirty="0">
                <a:solidFill>
                  <a:schemeClr val="bg1"/>
                </a:solidFill>
              </a:rPr>
              <a:t>de trabajo, </a:t>
            </a:r>
            <a:r>
              <a:rPr lang="es-ES" sz="2800" dirty="0" smtClean="0">
                <a:solidFill>
                  <a:schemeClr val="bg1"/>
                </a:solidFill>
              </a:rPr>
              <a:t>	días feriados</a:t>
            </a:r>
            <a:r>
              <a:rPr lang="es-ES" sz="2800" dirty="0">
                <a:solidFill>
                  <a:schemeClr val="bg1"/>
                </a:solidFill>
              </a:rPr>
              <a:t>, vacaciones anuales, descanso, </a:t>
            </a:r>
            <a:r>
              <a:rPr lang="es-ES" sz="2800" dirty="0" smtClean="0">
                <a:solidFill>
                  <a:schemeClr val="bg1"/>
                </a:solidFill>
              </a:rPr>
              <a:t>	licencia por </a:t>
            </a:r>
            <a:r>
              <a:rPr lang="es-ES" sz="2800" dirty="0">
                <a:solidFill>
                  <a:schemeClr val="bg1"/>
                </a:solidFill>
              </a:rPr>
              <a:t>enfermedad y razones familiares, </a:t>
            </a:r>
            <a:r>
              <a:rPr lang="es-ES" sz="2800" dirty="0" smtClean="0">
                <a:solidFill>
                  <a:schemeClr val="bg1"/>
                </a:solidFill>
              </a:rPr>
              <a:t>	trabajo</a:t>
            </a:r>
            <a:r>
              <a:rPr lang="es-ES" sz="2800" dirty="0">
                <a:solidFill>
                  <a:schemeClr val="bg1"/>
                </a:solidFill>
              </a:rPr>
              <a:t> </a:t>
            </a:r>
            <a:r>
              <a:rPr lang="es-ES" sz="2800" dirty="0" smtClean="0">
                <a:solidFill>
                  <a:schemeClr val="bg1"/>
                </a:solidFill>
              </a:rPr>
              <a:t>infantil</a:t>
            </a:r>
            <a:r>
              <a:rPr lang="es-ES" sz="2800" dirty="0">
                <a:solidFill>
                  <a:schemeClr val="bg1"/>
                </a:solidFill>
              </a:rPr>
              <a:t>, acoso psicológico, aviso de </a:t>
            </a:r>
            <a:r>
              <a:rPr lang="es-ES" sz="2800" dirty="0" smtClean="0">
                <a:solidFill>
                  <a:schemeClr val="bg1"/>
                </a:solidFill>
              </a:rPr>
              <a:t>	despido</a:t>
            </a:r>
            <a:r>
              <a:rPr lang="es-ES" sz="2800" dirty="0">
                <a:solidFill>
                  <a:schemeClr val="bg1"/>
                </a:solidFill>
              </a:rPr>
              <a:t>, </a:t>
            </a:r>
            <a:r>
              <a:rPr lang="es-ES" sz="2800" dirty="0" smtClean="0">
                <a:solidFill>
                  <a:schemeClr val="bg1"/>
                </a:solidFill>
              </a:rPr>
              <a:t>	despido </a:t>
            </a:r>
            <a:r>
              <a:rPr lang="es-ES" sz="2800" dirty="0">
                <a:solidFill>
                  <a:schemeClr val="bg1"/>
                </a:solidFill>
              </a:rPr>
              <a:t>colectivo, jubilación, disparidad </a:t>
            </a:r>
            <a:r>
              <a:rPr lang="es-ES" sz="2800" dirty="0" smtClean="0">
                <a:solidFill>
                  <a:schemeClr val="bg1"/>
                </a:solidFill>
              </a:rPr>
              <a:t>	de </a:t>
            </a:r>
            <a:r>
              <a:rPr lang="es-ES" sz="2800" dirty="0">
                <a:solidFill>
                  <a:schemeClr val="bg1"/>
                </a:solidFill>
              </a:rPr>
              <a:t>trato, </a:t>
            </a:r>
            <a:r>
              <a:rPr lang="es-ES" sz="2800" dirty="0" smtClean="0">
                <a:solidFill>
                  <a:schemeClr val="bg1"/>
                </a:solidFill>
              </a:rPr>
              <a:t>	colocación </a:t>
            </a:r>
            <a:r>
              <a:rPr lang="es-ES" sz="2800" dirty="0">
                <a:solidFill>
                  <a:schemeClr val="bg1"/>
                </a:solidFill>
              </a:rPr>
              <a:t>de personal, trabajadores </a:t>
            </a:r>
            <a:r>
              <a:rPr lang="es-ES" sz="2800" dirty="0" smtClean="0">
                <a:solidFill>
                  <a:schemeClr val="bg1"/>
                </a:solidFill>
              </a:rPr>
              <a:t>	extranjeros	temporales</a:t>
            </a:r>
            <a:r>
              <a:rPr lang="es-ES" sz="2800" dirty="0">
                <a:solidFill>
                  <a:schemeClr val="bg1"/>
                </a:solidFill>
              </a:rPr>
              <a:t>, prácticas prohibidas y </a:t>
            </a:r>
            <a:r>
              <a:rPr lang="es-ES" sz="2800" dirty="0" smtClean="0">
                <a:solidFill>
                  <a:schemeClr val="bg1"/>
                </a:solidFill>
              </a:rPr>
              <a:t>	despido sin	causa </a:t>
            </a:r>
            <a:r>
              <a:rPr lang="es-ES" sz="2800" dirty="0">
                <a:solidFill>
                  <a:schemeClr val="bg1"/>
                </a:solidFill>
              </a:rPr>
              <a:t>justa y suficiente.  </a:t>
            </a:r>
            <a:endParaRPr lang="fr-C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02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23858" y="1446227"/>
            <a:ext cx="78484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738730" y="6338404"/>
            <a:ext cx="2133600" cy="365125"/>
          </a:xfrm>
        </p:spPr>
        <p:txBody>
          <a:bodyPr/>
          <a:lstStyle/>
          <a:p>
            <a:fld id="{09ED980D-5105-9645-9DD1-66471F0C9F6D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023858" y="547903"/>
            <a:ext cx="63052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600" dirty="0">
                <a:solidFill>
                  <a:schemeClr val="bg1"/>
                </a:solidFill>
              </a:rPr>
              <a:t>OEA – CIMT –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RIAL – Costa Rica – 6 de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2018</a:t>
            </a:r>
            <a:endParaRPr lang="fr-CA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12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23858" y="1402659"/>
            <a:ext cx="693407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CA" sz="2800" b="1" dirty="0" err="1" smtClean="0">
                <a:solidFill>
                  <a:schemeClr val="bg1"/>
                </a:solidFill>
              </a:rPr>
              <a:t>Acciones</a:t>
            </a:r>
            <a:r>
              <a:rPr lang="fr-CA" sz="2800" b="1" dirty="0" smtClean="0">
                <a:solidFill>
                  <a:schemeClr val="bg1"/>
                </a:solidFill>
              </a:rPr>
              <a:t> civiles</a:t>
            </a:r>
            <a:r>
              <a:rPr lang="fr-CA" sz="2800" dirty="0" smtClean="0">
                <a:solidFill>
                  <a:schemeClr val="bg1"/>
                </a:solidFill>
              </a:rPr>
              <a:t>:</a:t>
            </a:r>
          </a:p>
          <a:p>
            <a:pPr marL="357188">
              <a:spcAft>
                <a:spcPts val="600"/>
              </a:spcAft>
              <a:tabLst>
                <a:tab pos="355600" algn="l"/>
                <a:tab pos="715963" algn="l"/>
              </a:tabLst>
            </a:pPr>
            <a:r>
              <a:rPr lang="fr-CA" sz="2800" dirty="0" smtClean="0">
                <a:solidFill>
                  <a:schemeClr val="bg1"/>
                </a:solidFill>
              </a:rPr>
              <a:t>•</a:t>
            </a:r>
            <a:r>
              <a:rPr lang="fr-CA" sz="2800" dirty="0">
                <a:solidFill>
                  <a:schemeClr val="bg1"/>
                </a:solidFill>
              </a:rPr>
              <a:t>	</a:t>
            </a:r>
            <a:r>
              <a:rPr lang="fr-CA" sz="2800" dirty="0" err="1" smtClean="0">
                <a:solidFill>
                  <a:schemeClr val="bg1"/>
                </a:solidFill>
              </a:rPr>
              <a:t>Investigación</a:t>
            </a:r>
            <a:r>
              <a:rPr lang="fr-CA" sz="2800" dirty="0" smtClean="0">
                <a:solidFill>
                  <a:schemeClr val="bg1"/>
                </a:solidFill>
              </a:rPr>
              <a:t> </a:t>
            </a:r>
          </a:p>
          <a:p>
            <a:pPr marL="357188">
              <a:spcAft>
                <a:spcPts val="600"/>
              </a:spcAft>
              <a:tabLst>
                <a:tab pos="355600" algn="l"/>
                <a:tab pos="715963" algn="l"/>
              </a:tabLst>
            </a:pPr>
            <a:r>
              <a:rPr lang="fr-CA" sz="2800" dirty="0" smtClean="0">
                <a:solidFill>
                  <a:schemeClr val="bg1"/>
                </a:solidFill>
              </a:rPr>
              <a:t>•</a:t>
            </a:r>
            <a:r>
              <a:rPr lang="fr-CA" sz="2800" dirty="0">
                <a:solidFill>
                  <a:schemeClr val="bg1"/>
                </a:solidFill>
              </a:rPr>
              <a:t>	</a:t>
            </a:r>
            <a:r>
              <a:rPr lang="fr-CA" sz="2800" dirty="0" err="1" smtClean="0">
                <a:solidFill>
                  <a:schemeClr val="bg1"/>
                </a:solidFill>
              </a:rPr>
              <a:t>Acciones</a:t>
            </a:r>
            <a:endParaRPr lang="fr-CA" sz="2800" dirty="0" smtClean="0">
              <a:solidFill>
                <a:schemeClr val="bg1"/>
              </a:solidFill>
            </a:endParaRPr>
          </a:p>
          <a:p>
            <a:pPr>
              <a:spcAft>
                <a:spcPts val="1200"/>
              </a:spcAft>
            </a:pPr>
            <a:r>
              <a:rPr lang="es-ES" sz="2800" b="1" dirty="0">
                <a:solidFill>
                  <a:schemeClr val="bg1"/>
                </a:solidFill>
              </a:rPr>
              <a:t>Acciones por prácticas prohibidas </a:t>
            </a:r>
            <a:endParaRPr lang="es-ES" sz="2800" b="1" dirty="0" smtClean="0">
              <a:solidFill>
                <a:schemeClr val="bg1"/>
              </a:solidFill>
            </a:endParaRPr>
          </a:p>
          <a:p>
            <a:pPr>
              <a:spcAft>
                <a:spcPts val="1200"/>
              </a:spcAft>
            </a:pPr>
            <a:r>
              <a:rPr lang="es-ES" sz="2800" b="1" dirty="0">
                <a:solidFill>
                  <a:schemeClr val="bg1"/>
                </a:solidFill>
              </a:rPr>
              <a:t>Acción por </a:t>
            </a:r>
            <a:r>
              <a:rPr lang="es-ES" sz="2800" b="1" dirty="0" smtClean="0">
                <a:solidFill>
                  <a:schemeClr val="bg1"/>
                </a:solidFill>
              </a:rPr>
              <a:t>acoso </a:t>
            </a:r>
            <a:r>
              <a:rPr lang="es-ES" sz="2800" b="1" dirty="0">
                <a:solidFill>
                  <a:schemeClr val="bg1"/>
                </a:solidFill>
              </a:rPr>
              <a:t>p</a:t>
            </a:r>
            <a:r>
              <a:rPr lang="es-ES" sz="2800" b="1" dirty="0" smtClean="0">
                <a:solidFill>
                  <a:schemeClr val="bg1"/>
                </a:solidFill>
              </a:rPr>
              <a:t>sicológico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s-ES" sz="2800" b="1" dirty="0">
                <a:solidFill>
                  <a:schemeClr val="bg1"/>
                </a:solidFill>
              </a:rPr>
              <a:t>Acción por despido </a:t>
            </a:r>
            <a:r>
              <a:rPr lang="es-AR" sz="2800" b="1" dirty="0" smtClean="0">
                <a:solidFill>
                  <a:schemeClr val="bg1"/>
                </a:solidFill>
              </a:rPr>
              <a:t>sin causa </a:t>
            </a:r>
            <a:r>
              <a:rPr lang="fr-CA" sz="2800" b="1" dirty="0" err="1" smtClean="0">
                <a:solidFill>
                  <a:schemeClr val="bg1"/>
                </a:solidFill>
              </a:rPr>
              <a:t>justa</a:t>
            </a:r>
            <a:r>
              <a:rPr lang="fr-CA" sz="2800" b="1" dirty="0" smtClean="0">
                <a:solidFill>
                  <a:schemeClr val="bg1"/>
                </a:solidFill>
              </a:rPr>
              <a:t> y </a:t>
            </a:r>
            <a:r>
              <a:rPr lang="fr-CA" sz="2800" b="1" dirty="0" err="1" smtClean="0">
                <a:solidFill>
                  <a:schemeClr val="bg1"/>
                </a:solidFill>
              </a:rPr>
              <a:t>suficiente</a:t>
            </a:r>
            <a:endParaRPr lang="fr-CA" sz="2800" b="1" dirty="0">
              <a:solidFill>
                <a:schemeClr val="bg1"/>
              </a:solidFill>
            </a:endParaRPr>
          </a:p>
          <a:p>
            <a:pPr>
              <a:spcAft>
                <a:spcPts val="600"/>
              </a:spcAft>
            </a:pPr>
            <a:endParaRPr lang="fr-CA" sz="2400" b="1" dirty="0">
              <a:solidFill>
                <a:schemeClr val="bg1"/>
              </a:solidFill>
            </a:endParaRPr>
          </a:p>
          <a:p>
            <a:pPr marL="450850" indent="-450850"/>
            <a:r>
              <a:rPr lang="fr-CA" sz="2400" dirty="0" smtClean="0">
                <a:solidFill>
                  <a:schemeClr val="bg1"/>
                </a:solidFill>
              </a:rPr>
              <a:t>	</a:t>
            </a:r>
            <a:endParaRPr lang="fr-CA" sz="24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31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76259" y="14462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738730" y="6338404"/>
            <a:ext cx="2133600" cy="365125"/>
          </a:xfrm>
        </p:spPr>
        <p:txBody>
          <a:bodyPr/>
          <a:lstStyle/>
          <a:p>
            <a:fld id="{09ED980D-5105-9645-9DD1-66471F0C9F6D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23858" y="547903"/>
            <a:ext cx="63052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600" dirty="0">
                <a:solidFill>
                  <a:schemeClr val="bg1"/>
                </a:solidFill>
              </a:rPr>
              <a:t>OEA – CIMT –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RIAL – Costa Rica – 6 de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2018</a:t>
            </a:r>
            <a:endParaRPr lang="fr-CA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12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71091" y="2325549"/>
            <a:ext cx="6250676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" sz="3200" b="1" dirty="0">
                <a:solidFill>
                  <a:schemeClr val="bg1"/>
                </a:solidFill>
              </a:rPr>
              <a:t>Respeto de la libertad de asociación: Código de Trabajo</a:t>
            </a:r>
            <a:endParaRPr lang="fr-CA" sz="3200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fr-CA" sz="3200" b="1" dirty="0" smtClean="0">
                <a:solidFill>
                  <a:schemeClr val="bg1"/>
                </a:solidFill>
              </a:rPr>
              <a:t>Y f</a:t>
            </a:r>
            <a:r>
              <a:rPr lang="es-ES" sz="3200" b="1" dirty="0" smtClean="0">
                <a:solidFill>
                  <a:schemeClr val="bg1"/>
                </a:solidFill>
              </a:rPr>
              <a:t>unción </a:t>
            </a:r>
            <a:r>
              <a:rPr lang="es-ES" sz="3200" b="1" dirty="0">
                <a:solidFill>
                  <a:schemeClr val="bg1"/>
                </a:solidFill>
              </a:rPr>
              <a:t>del Oficial de Relaciones Laborales </a:t>
            </a:r>
            <a:endParaRPr lang="fr-C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8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44950" y="1129704"/>
            <a:ext cx="78484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738730" y="6338404"/>
            <a:ext cx="2133600" cy="365125"/>
          </a:xfrm>
        </p:spPr>
        <p:txBody>
          <a:bodyPr/>
          <a:lstStyle/>
          <a:p>
            <a:fld id="{09ED980D-5105-9645-9DD1-66471F0C9F6D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023858" y="547903"/>
            <a:ext cx="63052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600" dirty="0">
                <a:solidFill>
                  <a:schemeClr val="bg1"/>
                </a:solidFill>
              </a:rPr>
              <a:t>OEA – CIMT –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RIAL – Costa Rica – 6 de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2018</a:t>
            </a:r>
            <a:endParaRPr lang="fr-CA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12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4950" y="1402659"/>
            <a:ext cx="829904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AR" sz="2800" b="1" dirty="0" smtClean="0">
                <a:solidFill>
                  <a:schemeClr val="bg1"/>
                </a:solidFill>
              </a:rPr>
              <a:t>Derecho de asociación</a:t>
            </a:r>
            <a:endParaRPr lang="es-AR" sz="2800" dirty="0" smtClean="0">
              <a:solidFill>
                <a:schemeClr val="bg1"/>
              </a:solidFill>
            </a:endParaRPr>
          </a:p>
          <a:p>
            <a:pPr>
              <a:spcAft>
                <a:spcPts val="1200"/>
              </a:spcAft>
            </a:pPr>
            <a:r>
              <a:rPr lang="es-AR" sz="2800" b="1" dirty="0" smtClean="0">
                <a:solidFill>
                  <a:schemeClr val="bg1"/>
                </a:solidFill>
              </a:rPr>
              <a:t>Derecho a la acreditación</a:t>
            </a:r>
            <a:r>
              <a:rPr lang="es-AR" sz="2800" dirty="0" smtClean="0">
                <a:solidFill>
                  <a:schemeClr val="bg1"/>
                </a:solidFill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s-AR" sz="2800" b="1" dirty="0" smtClean="0">
                <a:solidFill>
                  <a:schemeClr val="bg1"/>
                </a:solidFill>
              </a:rPr>
              <a:t>Función del Oficial de Relaciones Laborales en la acreditación:</a:t>
            </a:r>
          </a:p>
          <a:p>
            <a:pPr marL="357188">
              <a:spcAft>
                <a:spcPts val="1200"/>
              </a:spcAft>
              <a:tabLst>
                <a:tab pos="357188" algn="l"/>
                <a:tab pos="715963" algn="l"/>
              </a:tabLst>
            </a:pPr>
            <a:r>
              <a:rPr lang="es-AR" sz="2800" dirty="0" smtClean="0">
                <a:solidFill>
                  <a:schemeClr val="bg1"/>
                </a:solidFill>
              </a:rPr>
              <a:t>•	Obligaciones del empleador </a:t>
            </a:r>
          </a:p>
          <a:p>
            <a:pPr marL="357188">
              <a:spcAft>
                <a:spcPts val="1200"/>
              </a:spcAft>
              <a:tabLst>
                <a:tab pos="357188" algn="l"/>
                <a:tab pos="715963" algn="l"/>
              </a:tabLst>
            </a:pPr>
            <a:r>
              <a:rPr lang="es-AR" sz="2800" dirty="0" smtClean="0">
                <a:solidFill>
                  <a:schemeClr val="bg1"/>
                </a:solidFill>
              </a:rPr>
              <a:t>•	Investigación sobre el derecho a la acreditación</a:t>
            </a:r>
          </a:p>
          <a:p>
            <a:pPr marL="357188">
              <a:spcAft>
                <a:spcPts val="1200"/>
              </a:spcAft>
              <a:tabLst>
                <a:tab pos="357188" algn="l"/>
                <a:tab pos="715963" algn="l"/>
              </a:tabLst>
            </a:pPr>
            <a:r>
              <a:rPr lang="es-AR" sz="2800" dirty="0" smtClean="0">
                <a:solidFill>
                  <a:schemeClr val="bg1"/>
                </a:solidFill>
              </a:rPr>
              <a:t>•	Decisión de acreditación del ORL</a:t>
            </a:r>
          </a:p>
          <a:p>
            <a:pPr marL="357188">
              <a:spcAft>
                <a:spcPts val="1200"/>
              </a:spcAft>
              <a:tabLst>
                <a:tab pos="357188" algn="l"/>
                <a:tab pos="715963" algn="l"/>
              </a:tabLst>
            </a:pPr>
            <a:r>
              <a:rPr lang="es-AR" sz="2800" dirty="0" smtClean="0">
                <a:solidFill>
                  <a:schemeClr val="bg1"/>
                </a:solidFill>
              </a:rPr>
              <a:t>•	Injerencia</a:t>
            </a:r>
            <a:r>
              <a:rPr lang="es-AR" sz="2400" dirty="0" smtClean="0">
                <a:solidFill>
                  <a:schemeClr val="bg1"/>
                </a:solidFill>
              </a:rPr>
              <a:t>	</a:t>
            </a:r>
            <a:endParaRPr lang="es-AR" sz="24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17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23858" y="1446227"/>
            <a:ext cx="78484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738730" y="6338404"/>
            <a:ext cx="2133600" cy="365125"/>
          </a:xfrm>
        </p:spPr>
        <p:txBody>
          <a:bodyPr/>
          <a:lstStyle/>
          <a:p>
            <a:fld id="{09ED980D-5105-9645-9DD1-66471F0C9F6D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023858" y="547903"/>
            <a:ext cx="63052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600" dirty="0">
                <a:solidFill>
                  <a:schemeClr val="bg1"/>
                </a:solidFill>
              </a:rPr>
              <a:t>OEA – CIMT –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RIAL – Costa Rica – 6 de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2018</a:t>
            </a:r>
            <a:endParaRPr lang="fr-CA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12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23857" y="1204092"/>
            <a:ext cx="784847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AR" sz="2800" b="1" dirty="0" smtClean="0">
                <a:solidFill>
                  <a:schemeClr val="bg1"/>
                </a:solidFill>
              </a:rPr>
              <a:t>El Tribunal Administrativo del Trabajo (TAT)</a:t>
            </a:r>
          </a:p>
          <a:p>
            <a:pPr>
              <a:spcAft>
                <a:spcPts val="600"/>
              </a:spcAft>
              <a:tabLst>
                <a:tab pos="355600" algn="l"/>
              </a:tabLst>
            </a:pPr>
            <a:r>
              <a:rPr lang="es-AR" sz="2800" dirty="0" smtClean="0">
                <a:solidFill>
                  <a:schemeClr val="bg1"/>
                </a:solidFill>
              </a:rPr>
              <a:t>•	Acreditación</a:t>
            </a:r>
          </a:p>
          <a:p>
            <a:pPr marL="355600" lvl="1" indent="-355600" algn="just">
              <a:spcAft>
                <a:spcPts val="600"/>
              </a:spcAft>
              <a:tabLst>
                <a:tab pos="355600" algn="l"/>
              </a:tabLst>
            </a:pPr>
            <a:r>
              <a:rPr lang="es-AR" sz="3200" dirty="0" smtClean="0">
                <a:solidFill>
                  <a:schemeClr val="bg1"/>
                </a:solidFill>
              </a:rPr>
              <a:t>	</a:t>
            </a:r>
            <a:r>
              <a:rPr lang="es-AR" sz="2400" dirty="0" smtClean="0">
                <a:solidFill>
                  <a:schemeClr val="bg1"/>
                </a:solidFill>
              </a:rPr>
              <a:t>Garantiza el derecho a la acreditación y el cumplimiento de las normas impuestas por el Código de Trabajo, pero también de los derechos de terceros que no sean parte en la solicitud</a:t>
            </a:r>
            <a:r>
              <a:rPr lang="es-AR" dirty="0" smtClean="0">
                <a:solidFill>
                  <a:schemeClr val="bg1"/>
                </a:solidFill>
              </a:rPr>
              <a:t>.</a:t>
            </a:r>
            <a:endParaRPr lang="es-AR" sz="2400" dirty="0" smtClean="0">
              <a:solidFill>
                <a:schemeClr val="bg1"/>
              </a:solidFill>
            </a:endParaRPr>
          </a:p>
          <a:p>
            <a:pPr marL="355600" indent="-355600">
              <a:spcAft>
                <a:spcPts val="600"/>
              </a:spcAft>
              <a:tabLst>
                <a:tab pos="355600" algn="l"/>
              </a:tabLst>
            </a:pPr>
            <a:r>
              <a:rPr lang="es-AR" sz="2800" dirty="0" smtClean="0">
                <a:solidFill>
                  <a:schemeClr val="bg1"/>
                </a:solidFill>
              </a:rPr>
              <a:t>•	Injerencia</a:t>
            </a:r>
          </a:p>
          <a:p>
            <a:pPr marL="355600" indent="-355600" algn="just">
              <a:spcAft>
                <a:spcPts val="600"/>
              </a:spcAft>
              <a:tabLst>
                <a:tab pos="355600" algn="l"/>
              </a:tabLst>
            </a:pPr>
            <a:r>
              <a:rPr lang="es-AR" sz="2800" dirty="0" smtClean="0">
                <a:solidFill>
                  <a:schemeClr val="bg1"/>
                </a:solidFill>
              </a:rPr>
              <a:t>	</a:t>
            </a:r>
            <a:r>
              <a:rPr lang="es-AR" sz="2400" dirty="0" smtClean="0">
                <a:solidFill>
                  <a:schemeClr val="bg1"/>
                </a:solidFill>
              </a:rPr>
              <a:t>Servicio de atención de emergencia y órdenes y medidas </a:t>
            </a:r>
            <a:r>
              <a:rPr lang="es-AR" sz="2400" dirty="0" smtClean="0">
                <a:solidFill>
                  <a:schemeClr val="bg1"/>
                </a:solidFill>
              </a:rPr>
              <a:t>cautelares </a:t>
            </a:r>
            <a:endParaRPr lang="es-AR" sz="2400" dirty="0" smtClean="0">
              <a:solidFill>
                <a:schemeClr val="bg1"/>
              </a:solidFill>
            </a:endParaRPr>
          </a:p>
          <a:p>
            <a:pPr marL="355600" indent="-355600" algn="just">
              <a:spcAft>
                <a:spcPts val="1200"/>
              </a:spcAft>
              <a:tabLst>
                <a:tab pos="355600" algn="l"/>
              </a:tabLst>
            </a:pPr>
            <a:r>
              <a:rPr lang="es-AR" sz="2400" dirty="0" smtClean="0">
                <a:solidFill>
                  <a:schemeClr val="bg1"/>
                </a:solidFill>
              </a:rPr>
              <a:t>	No puede acreditar si hay injerencia</a:t>
            </a:r>
            <a:endParaRPr lang="es-A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91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76259" y="14462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738730" y="6338404"/>
            <a:ext cx="2133600" cy="365125"/>
          </a:xfrm>
        </p:spPr>
        <p:txBody>
          <a:bodyPr/>
          <a:lstStyle/>
          <a:p>
            <a:fld id="{09ED980D-5105-9645-9DD1-66471F0C9F6D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23858" y="547903"/>
            <a:ext cx="63052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600" dirty="0">
                <a:solidFill>
                  <a:schemeClr val="bg1"/>
                </a:solidFill>
              </a:rPr>
              <a:t>OEA – CIMT –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RIAL – Costa Rica – 6 de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2018</a:t>
            </a:r>
            <a:endParaRPr lang="fr-CA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12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45756" y="2295211"/>
            <a:ext cx="65645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AR" sz="3200" b="1" dirty="0" smtClean="0">
                <a:solidFill>
                  <a:schemeClr val="bg1"/>
                </a:solidFill>
              </a:rPr>
              <a:t>Respeto de la negociación colectiva:</a:t>
            </a:r>
            <a:br>
              <a:rPr lang="es-AR" sz="3200" b="1" dirty="0" smtClean="0">
                <a:solidFill>
                  <a:schemeClr val="bg1"/>
                </a:solidFill>
              </a:rPr>
            </a:br>
            <a:r>
              <a:rPr lang="es-AR" sz="3200" b="1" dirty="0" smtClean="0">
                <a:solidFill>
                  <a:schemeClr val="bg1"/>
                </a:solidFill>
              </a:rPr>
              <a:t>el </a:t>
            </a:r>
            <a:r>
              <a:rPr lang="es-AR" sz="3200" b="1" i="1" dirty="0" smtClean="0">
                <a:solidFill>
                  <a:schemeClr val="bg1"/>
                </a:solidFill>
              </a:rPr>
              <a:t>Código de Trabajo </a:t>
            </a:r>
            <a:r>
              <a:rPr lang="es-AR" sz="3200" b="1" dirty="0" smtClean="0">
                <a:solidFill>
                  <a:schemeClr val="bg1"/>
                </a:solidFill>
              </a:rPr>
              <a:t>y el  TAT</a:t>
            </a:r>
            <a:endParaRPr lang="es-AR" sz="32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57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23858" y="1446227"/>
            <a:ext cx="78484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738730" y="6338404"/>
            <a:ext cx="2133600" cy="365125"/>
          </a:xfrm>
        </p:spPr>
        <p:txBody>
          <a:bodyPr/>
          <a:lstStyle/>
          <a:p>
            <a:fld id="{09ED980D-5105-9645-9DD1-66471F0C9F6D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023858" y="547903"/>
            <a:ext cx="63052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600" dirty="0">
                <a:solidFill>
                  <a:schemeClr val="bg1"/>
                </a:solidFill>
              </a:rPr>
              <a:t>OEA – CIMT –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RIAL – Costa Rica – 6 de 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2018</a:t>
            </a:r>
            <a:endParaRPr lang="fr-CA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12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28659" y="1598627"/>
            <a:ext cx="6629271" cy="3547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3200" dirty="0" smtClean="0">
              <a:solidFill>
                <a:schemeClr val="bg1"/>
              </a:solidFill>
              <a:cs typeface="Arv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23858" y="1248770"/>
            <a:ext cx="7722577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AR" sz="2800" b="1" dirty="0" smtClean="0">
                <a:solidFill>
                  <a:schemeClr val="bg1"/>
                </a:solidFill>
              </a:rPr>
              <a:t>Normas que rigen la negociación colectiva</a:t>
            </a:r>
          </a:p>
          <a:p>
            <a:pPr>
              <a:spcAft>
                <a:spcPts val="1200"/>
              </a:spcAft>
            </a:pPr>
            <a:r>
              <a:rPr lang="es-AR" sz="2600" dirty="0" smtClean="0">
                <a:solidFill>
                  <a:schemeClr val="bg1"/>
                </a:solidFill>
              </a:rPr>
              <a:t>•	Cuotas sindicales y justa representación  </a:t>
            </a:r>
          </a:p>
          <a:p>
            <a:pPr>
              <a:spcAft>
                <a:spcPts val="1200"/>
              </a:spcAft>
              <a:tabLst>
                <a:tab pos="355600" algn="l"/>
              </a:tabLst>
            </a:pPr>
            <a:r>
              <a:rPr lang="es-AR" sz="2600" dirty="0" smtClean="0">
                <a:solidFill>
                  <a:schemeClr val="bg1"/>
                </a:solidFill>
              </a:rPr>
              <a:t>•	Aviso de negociación = comienzo de la fase de negociaciones</a:t>
            </a:r>
          </a:p>
          <a:p>
            <a:pPr>
              <a:spcAft>
                <a:spcPts val="1200"/>
              </a:spcAft>
              <a:tabLst>
                <a:tab pos="355600" algn="l"/>
              </a:tabLst>
            </a:pPr>
            <a:r>
              <a:rPr lang="es-AR" sz="2600" dirty="0" smtClean="0">
                <a:solidFill>
                  <a:schemeClr val="bg1"/>
                </a:solidFill>
              </a:rPr>
              <a:t>•	Obligación de negociar con diligencia y buena fe</a:t>
            </a:r>
          </a:p>
          <a:p>
            <a:pPr>
              <a:spcAft>
                <a:spcPts val="1200"/>
              </a:spcAft>
              <a:tabLst>
                <a:tab pos="355600" algn="l"/>
              </a:tabLst>
            </a:pPr>
            <a:r>
              <a:rPr lang="es-AR" sz="2600" dirty="0" smtClean="0">
                <a:solidFill>
                  <a:schemeClr val="bg1"/>
                </a:solidFill>
              </a:rPr>
              <a:t>•	Voto acerca de ofertas finales del empleador</a:t>
            </a:r>
          </a:p>
          <a:p>
            <a:pPr>
              <a:spcAft>
                <a:spcPts val="1200"/>
              </a:spcAft>
              <a:tabLst>
                <a:tab pos="355600" algn="l"/>
              </a:tabLst>
            </a:pPr>
            <a:r>
              <a:rPr lang="es-AR" sz="2600" dirty="0" smtClean="0">
                <a:solidFill>
                  <a:schemeClr val="bg1"/>
                </a:solidFill>
              </a:rPr>
              <a:t>•	Legalidad de la huelga y ausencia de rompehuelgas  </a:t>
            </a:r>
          </a:p>
          <a:p>
            <a:pPr marL="357188" lvl="1" indent="-357188">
              <a:spcAft>
                <a:spcPts val="1200"/>
              </a:spcAft>
              <a:tabLst>
                <a:tab pos="355600" algn="l"/>
              </a:tabLst>
            </a:pPr>
            <a:r>
              <a:rPr lang="es-AR" sz="2600" dirty="0" smtClean="0">
                <a:solidFill>
                  <a:schemeClr val="bg1"/>
                </a:solidFill>
              </a:rPr>
              <a:t>•	El Tribunal podrá dictar medidas cautelares </a:t>
            </a:r>
            <a:r>
              <a:rPr lang="es-AR" sz="2600" smtClean="0">
                <a:solidFill>
                  <a:schemeClr val="bg1"/>
                </a:solidFill>
              </a:rPr>
              <a:t>y resoluciones permanentes</a:t>
            </a:r>
            <a:r>
              <a:rPr lang="es-AR" sz="2600" dirty="0" smtClean="0">
                <a:solidFill>
                  <a:schemeClr val="bg1"/>
                </a:solidFill>
              </a:rPr>
              <a:t>. Conciliación posible</a:t>
            </a:r>
            <a:endParaRPr lang="es-A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63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21612</TotalTime>
  <Words>295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Genevieve Boivin</dc:creator>
  <cp:lastModifiedBy>Moreno, Angelica A [NC]</cp:lastModifiedBy>
  <cp:revision>289</cp:revision>
  <cp:lastPrinted>2016-11-18T15:59:59Z</cp:lastPrinted>
  <dcterms:created xsi:type="dcterms:W3CDTF">2016-02-05T20:45:46Z</dcterms:created>
  <dcterms:modified xsi:type="dcterms:W3CDTF">2018-11-30T19:03:22Z</dcterms:modified>
</cp:coreProperties>
</file>