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0" r:id="rId3"/>
    <p:sldId id="330" r:id="rId4"/>
    <p:sldId id="339" r:id="rId5"/>
    <p:sldId id="338" r:id="rId6"/>
    <p:sldId id="337" r:id="rId7"/>
    <p:sldId id="336" r:id="rId8"/>
    <p:sldId id="341" r:id="rId9"/>
    <p:sldId id="34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52CB809C-026C-4D4F-A1AA-77CDF8F3E3FD}">
          <p14:sldIdLst>
            <p14:sldId id="256"/>
            <p14:sldId id="290"/>
            <p14:sldId id="330"/>
            <p14:sldId id="339"/>
            <p14:sldId id="338"/>
            <p14:sldId id="337"/>
            <p14:sldId id="336"/>
            <p14:sldId id="341"/>
            <p14:sldId id="340"/>
          </p14:sldIdLst>
        </p14:section>
        <p14:section name="Visuel Library" id="{4AD59865-E5D5-5B49-A823-4B18C025412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08">
          <p15:clr>
            <a:srgbClr val="A4A3A4"/>
          </p15:clr>
        </p15:guide>
        <p15:guide id="2" pos="288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iescu Stieghelbauer, Ana-Maria AI [NC]" initials="ISAA[" lastIdx="13" clrIdx="0">
    <p:extLst>
      <p:ext uri="{19B8F6BF-5375-455C-9EA6-DF929625EA0E}">
        <p15:presenceInfo xmlns:p15="http://schemas.microsoft.com/office/powerpoint/2012/main" userId="Iliescu Stieghelbauer, Ana-Maria AI [NC]" providerId="None"/>
      </p:ext>
    </p:extLst>
  </p:cmAuthor>
  <p:cmAuthor id="2" name="Nicholson, Kathaleen KMN [NC]" initials="KN" lastIdx="4" clrIdx="1">
    <p:extLst>
      <p:ext uri="{19B8F6BF-5375-455C-9EA6-DF929625EA0E}">
        <p15:presenceInfo xmlns:p15="http://schemas.microsoft.com/office/powerpoint/2012/main" userId="Nicholson, Kathaleen KMN [NC]" providerId="None"/>
      </p:ext>
    </p:extLst>
  </p:cmAuthor>
  <p:cmAuthor id="3" name="Andemariam, Aster AA [NC]" initials="AAA[" lastIdx="2" clrIdx="2">
    <p:extLst>
      <p:ext uri="{19B8F6BF-5375-455C-9EA6-DF929625EA0E}">
        <p15:presenceInfo xmlns:p15="http://schemas.microsoft.com/office/powerpoint/2012/main" userId="Andemariam, Aster AA [NC]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78134" autoAdjust="0"/>
  </p:normalViewPr>
  <p:slideViewPr>
    <p:cSldViewPr snapToGrid="0" snapToObjects="1">
      <p:cViewPr varScale="1">
        <p:scale>
          <a:sx n="81" d="100"/>
          <a:sy n="81" d="100"/>
        </p:scale>
        <p:origin x="2502" y="60"/>
      </p:cViewPr>
      <p:guideLst>
        <p:guide orient="horz" pos="2108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0" d="100"/>
          <a:sy n="130" d="100"/>
        </p:scale>
        <p:origin x="-3448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56CDF-086B-474F-BEF9-4CABEECB2E26}" type="datetimeFigureOut">
              <a:rPr lang="en-US" smtClean="0"/>
              <a:t>4/26/2022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597AD-DFDC-3846-A792-2604544DD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8932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B3AF9-4EAF-7F4D-AC56-7732E0FF244F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9DD9FA-9A84-E143-86E3-47119075FC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72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DD9FA-9A84-E143-86E3-47119075FC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9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DD9FA-9A84-E143-86E3-47119075FC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13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DD9FA-9A84-E143-86E3-47119075FC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21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DD9FA-9A84-E143-86E3-47119075FC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53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DD9FA-9A84-E143-86E3-47119075FC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20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DD9FA-9A84-E143-86E3-47119075FC6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34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DD9FA-9A84-E143-86E3-47119075FC6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80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DD9FA-9A84-E143-86E3-47119075FC6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88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5355-65D7-0D4C-B310-E31A1CB8889D}" type="datetime1">
              <a:rPr lang="en-US" smtClean="0"/>
              <a:t>4/26/2022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2B6B-7FFE-FA46-BED3-31567387080B}" type="slidenum">
              <a:rPr lang="en-US" smtClean="0"/>
              <a:t>‹N°›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871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1">
                <a:latin typeface="Verdana"/>
                <a:cs typeface="Verdana"/>
              </a:defRPr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2B6B-7FFE-FA46-BED3-31567387080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20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1867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E7DB6-28F2-6B4F-B157-E07B60B8B109}" type="datetime1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2B6B-7FFE-FA46-BED3-31567387080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ada.ca/en/employment-social-development/services/health-safety/compliance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nada.ca/en/employment-social-development/programs/laws-regulations/labour/interpretations-policies/104-harassment-violence-prevention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647042" y="2373644"/>
            <a:ext cx="3326995" cy="2409152"/>
          </a:xfrm>
        </p:spPr>
        <p:txBody>
          <a:bodyPr>
            <a:normAutofit fontScale="90000"/>
          </a:bodyPr>
          <a:lstStyle/>
          <a:p>
            <a:pPr algn="l"/>
            <a:r>
              <a:rPr lang="en-CA" sz="2200" b="1" dirty="0" smtClean="0">
                <a:latin typeface="Verdana"/>
                <a:cs typeface="Verdana"/>
              </a:rPr>
              <a:t>Enforcement of the </a:t>
            </a:r>
            <a:r>
              <a:rPr lang="en-CA" sz="2200" b="1" i="1" dirty="0" smtClean="0">
                <a:latin typeface="Verdana"/>
                <a:cs typeface="Verdana"/>
              </a:rPr>
              <a:t>Work </a:t>
            </a:r>
            <a:r>
              <a:rPr lang="en-CA" sz="2200" b="1" i="1" dirty="0">
                <a:latin typeface="Verdana"/>
                <a:cs typeface="Verdana"/>
              </a:rPr>
              <a:t>Place Harassment and Violence Prevention </a:t>
            </a:r>
            <a:r>
              <a:rPr lang="en-CA" sz="2200" b="1" i="1" dirty="0" smtClean="0">
                <a:latin typeface="Verdana"/>
                <a:cs typeface="Verdana"/>
              </a:rPr>
              <a:t>Regulations</a:t>
            </a:r>
            <a:br>
              <a:rPr lang="en-CA" sz="2200" b="1" i="1" dirty="0" smtClean="0">
                <a:latin typeface="Verdana"/>
                <a:cs typeface="Verdana"/>
              </a:rPr>
            </a:br>
            <a:r>
              <a:rPr lang="en-CA" sz="2200" b="1" i="1" dirty="0" smtClean="0">
                <a:latin typeface="Verdana"/>
                <a:cs typeface="Verdana"/>
              </a:rPr>
              <a:t/>
            </a:r>
            <a:br>
              <a:rPr lang="en-CA" sz="2200" b="1" i="1" dirty="0" smtClean="0">
                <a:latin typeface="Verdana"/>
                <a:cs typeface="Verdana"/>
              </a:rPr>
            </a:br>
            <a:r>
              <a:rPr lang="en-CA" sz="2200" b="1" dirty="0" smtClean="0">
                <a:latin typeface="Verdana"/>
                <a:cs typeface="Verdana"/>
              </a:rPr>
              <a:t>Federal Jurisdiction</a:t>
            </a:r>
            <a:r>
              <a:rPr lang="en-US" sz="3600" b="1" dirty="0" smtClean="0">
                <a:latin typeface="Verdana"/>
                <a:cs typeface="Verdana"/>
              </a:rPr>
              <a:t/>
            </a:r>
            <a:br>
              <a:rPr lang="en-US" sz="3600" b="1" dirty="0" smtClean="0">
                <a:latin typeface="Verdana"/>
                <a:cs typeface="Verdana"/>
              </a:rPr>
            </a:br>
            <a:endParaRPr lang="en-US" sz="280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8479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2B6B-7FFE-FA46-BED3-31567387080B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79562" y="1017917"/>
            <a:ext cx="8307237" cy="4697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7A82AA"/>
              </a:buClr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7A82AA"/>
              </a:buClr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7A82AA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7A82AA"/>
              </a:buClr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7A82AA"/>
              </a:buClr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CA" sz="16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defRPr/>
            </a:pPr>
            <a:endParaRPr lang="en-CA" sz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A82AA"/>
              </a:buClr>
              <a:buSzTx/>
              <a:buFont typeface="Arial"/>
              <a:buChar char="•"/>
              <a:tabLst/>
              <a:defRPr/>
            </a:pP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79562" y="267416"/>
            <a:ext cx="8307238" cy="8453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i="0" kern="1200">
                <a:solidFill>
                  <a:srgbClr val="7A82AA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Outline</a:t>
            </a:r>
            <a:endParaRPr kumimoji="0" lang="en-CA" sz="2400" b="1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561" y="1112805"/>
            <a:ext cx="810934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Harassment and Violence Prevention Hub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Dedicated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team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Training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Challenges</a:t>
            </a:r>
            <a:endParaRPr lang="en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Regional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Enforcement</a:t>
            </a: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Education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/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promotional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activities</a:t>
            </a: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Compliance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policy</a:t>
            </a: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Challenges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Lessons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learned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/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What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heard</a:t>
            </a: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83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2B6B-7FFE-FA46-BED3-31567387080B}" type="slidenum">
              <a:rPr lang="en-US" smtClean="0"/>
              <a:t>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46088" y="277813"/>
            <a:ext cx="8229600" cy="921568"/>
          </a:xfrm>
          <a:prstGeom prst="rect">
            <a:avLst/>
          </a:prstGeom>
        </p:spPr>
        <p:txBody>
          <a:bodyPr vert="horz" lIns="91440" tIns="42120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latin typeface="Verdana"/>
                <a:cs typeface="Verdana"/>
              </a:rPr>
              <a:t>Harassment and Violence Hub (HUB)</a:t>
            </a:r>
            <a:endParaRPr lang="en-US" sz="2400" dirty="0">
              <a:latin typeface="Verdana"/>
              <a:cs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6088" y="1308563"/>
            <a:ext cx="834307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The HUB has a service standard objective to return 90% of calls within one business day- between April 2021 and September 2021 (YTD)- it has reached 100% of its target</a:t>
            </a:r>
          </a:p>
          <a:p>
            <a:pPr lvl="0"/>
            <a:endParaRPr lang="en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For the previous fiscal year (April 1, 2020 – March 31, 2021) HUB EROs received 1279 inquiries. Of these inquiries, 1022 cases were initiated.</a:t>
            </a:r>
            <a:b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For the current fiscal year (April 1, 2021- September 2021) HUB EROs received 819 inquiries. Of these inquiries, 673 cases were initiated.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Most cases originated from the Ontario region (36%), followed by Quebec (29%), and the Northwest Territories (20%).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Cases by industry breakdown shows that most cases were initiated in the road transport – trucking sector (17%), followed by Frist Nations (12%), the Federal Public Service (10%), Air Transport (5%), and Postal Service (5%). </a:t>
            </a:r>
            <a:b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Since 2018 and up to October 29, 2021, HUB EROs have spent over 3757 hours counselling clients on the former Part XX </a:t>
            </a:r>
            <a:r>
              <a:rPr lang="en-CA" sz="16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Violence in the Workplace Regulations</a:t>
            </a: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and 1131 hours on the new legislation.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94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2B6B-7FFE-FA46-BED3-31567387080B}" type="slidenum">
              <a:rPr lang="en-US" smtClean="0"/>
              <a:t>4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46088" y="277813"/>
            <a:ext cx="8229600" cy="921568"/>
          </a:xfrm>
          <a:prstGeom prst="rect">
            <a:avLst/>
          </a:prstGeom>
        </p:spPr>
        <p:txBody>
          <a:bodyPr vert="horz" lIns="91440" tIns="42120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latin typeface="Verdana"/>
                <a:cs typeface="Verdana"/>
              </a:rPr>
              <a:t>Harassment and Violence Hub (HUB)</a:t>
            </a:r>
            <a:endParaRPr lang="en-US" sz="2400" dirty="0">
              <a:latin typeface="Verdana"/>
              <a:cs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6088" y="1308563"/>
            <a:ext cx="834307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HUB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operations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are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supported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by a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dedicated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team of 6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Early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Resolution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Officers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(ERO) and a manager.</a:t>
            </a:r>
            <a:endParaRPr lang="en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endParaRPr lang="en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They have received specific training recognizing the complexity of the topic, such as how to h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andle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difficult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conversations.</a:t>
            </a:r>
            <a:endParaRPr lang="en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EROs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provide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information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specific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to the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Harassment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and Violence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Regulations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to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callers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When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 caller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wishes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to file a complaint,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EROs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Validate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if the caller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covered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under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federal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jurisdiction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If no: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they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share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provincial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resources</a:t>
            </a:r>
            <a:endParaRPr lang="fr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If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yes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they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send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the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form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to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be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completed</a:t>
            </a:r>
            <a:endParaRPr lang="en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Send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the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completed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complaint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form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to the applicable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region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for investigation.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44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2B6B-7FFE-FA46-BED3-31567387080B}" type="slidenum">
              <a:rPr lang="en-US" smtClean="0"/>
              <a:t>5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46088" y="277813"/>
            <a:ext cx="8229600" cy="921568"/>
          </a:xfrm>
          <a:prstGeom prst="rect">
            <a:avLst/>
          </a:prstGeom>
        </p:spPr>
        <p:txBody>
          <a:bodyPr vert="horz" lIns="91440" tIns="42120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latin typeface="Verdana"/>
                <a:cs typeface="Verdana"/>
              </a:rPr>
              <a:t>Harassment and Violence Hub - Challenges</a:t>
            </a:r>
            <a:endParaRPr lang="en-US" sz="2400" dirty="0">
              <a:latin typeface="Verdana"/>
              <a:cs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6088" y="1308563"/>
            <a:ext cx="834307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Call volume variance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Some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periods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can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be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slower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are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evaluating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the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potential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to cross train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EROs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to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be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able to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respond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to more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general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enquiries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High 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turnover rate in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EROs</a:t>
            </a:r>
            <a:endParaRPr lang="en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Difficult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conversations, mental 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stress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Requirement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for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bilinguism</a:t>
            </a: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Entry-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level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position in the organisation and in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government</a:t>
            </a:r>
            <a:endParaRPr lang="fr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4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2B6B-7FFE-FA46-BED3-31567387080B}" type="slidenum">
              <a:rPr lang="en-US" smtClean="0"/>
              <a:t>6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46088" y="277813"/>
            <a:ext cx="8229600" cy="921568"/>
          </a:xfrm>
          <a:prstGeom prst="rect">
            <a:avLst/>
          </a:prstGeom>
        </p:spPr>
        <p:txBody>
          <a:bodyPr vert="horz" lIns="91440" tIns="42120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latin typeface="Verdana"/>
                <a:cs typeface="Verdana"/>
              </a:rPr>
              <a:t>Regional Enforcement</a:t>
            </a:r>
            <a:endParaRPr lang="en-US" sz="2400" dirty="0">
              <a:latin typeface="Verdana"/>
              <a:cs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6088" y="1308563"/>
            <a:ext cx="834307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All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regional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officers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are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responsible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for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enforcing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Harassment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and Violence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prevention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Regulations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Educational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activities</a:t>
            </a: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H&amp;V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prevention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covered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in all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promotional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and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educational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activities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to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raise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awareness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and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inform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employers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and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employees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of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their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duties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and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rights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Compliance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policy</a:t>
            </a: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As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with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all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requirements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in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legislation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the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approach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to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obtain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volutary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compliance as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much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as possible;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When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necessary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if the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process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set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forth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in the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Regulation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not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followed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officers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will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direct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employers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to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take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action;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92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2B6B-7FFE-FA46-BED3-31567387080B}" type="slidenum">
              <a:rPr lang="en-US" smtClean="0"/>
              <a:t>7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46088" y="277813"/>
            <a:ext cx="8229600" cy="921568"/>
          </a:xfrm>
          <a:prstGeom prst="rect">
            <a:avLst/>
          </a:prstGeom>
        </p:spPr>
        <p:txBody>
          <a:bodyPr vert="horz" lIns="91440" tIns="42120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latin typeface="Verdana"/>
                <a:cs typeface="Verdana"/>
              </a:rPr>
              <a:t>Regional Enforcement - Challenges</a:t>
            </a:r>
            <a:endParaRPr lang="en-US" sz="2400" dirty="0">
              <a:latin typeface="Verdana"/>
              <a:cs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6088" y="1308563"/>
            <a:ext cx="834307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Once a complaint in received in the region, an officer is assigned to investigate;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Officers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have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caseloads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comprising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of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various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types of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activities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some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that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take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precedence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over complaint investigation,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including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Investigations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into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Refusals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to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Work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where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an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employees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alleges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they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are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exposed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to a danger in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their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workplace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);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Investigations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into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fatalities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or </a:t>
            </a:r>
            <a:r>
              <a:rPr lang="fr-CA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serious</a:t>
            </a:r>
            <a:r>
              <a:rPr lang="fr-CA" sz="1600" dirty="0">
                <a:latin typeface="Verdana" panose="020B0604030504040204" pitchFamily="34" charset="0"/>
                <a:ea typeface="Verdana" panose="020B0604030504040204" pitchFamily="34" charset="0"/>
              </a:rPr>
              <a:t> accidents;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This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variety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of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responsibilities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can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create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delays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in the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treatment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of files: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In 2020-21 FY, </a:t>
            </a:r>
            <a:r>
              <a:rPr lang="fr-CA" sz="1600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286 complaints </a:t>
            </a:r>
            <a:r>
              <a:rPr lang="fr-CA" sz="1600" u="sng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were</a:t>
            </a:r>
            <a:r>
              <a:rPr lang="fr-CA" sz="1600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u="sng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received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161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were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finalized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needing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in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average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65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calendar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days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and 14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hours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of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work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to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complete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Considering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the Labour Program has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around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95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officers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this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represents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3 investigations per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officer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However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given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the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regional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differences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some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regions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experienced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a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higher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ratio of investigations per </a:t>
            </a:r>
            <a:r>
              <a:rPr lang="fr-CA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officer</a:t>
            </a:r>
            <a:r>
              <a:rPr lang="fr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/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/>
            <a:endParaRPr lang="fr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CA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51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2B6B-7FFE-FA46-BED3-31567387080B}" type="slidenum">
              <a:rPr lang="en-US" smtClean="0"/>
              <a:t>8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46088" y="277813"/>
            <a:ext cx="8229600" cy="921568"/>
          </a:xfrm>
          <a:prstGeom prst="rect">
            <a:avLst/>
          </a:prstGeom>
        </p:spPr>
        <p:txBody>
          <a:bodyPr vert="horz" lIns="91440" tIns="42120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latin typeface="Verdana"/>
                <a:cs typeface="Verdana"/>
              </a:rPr>
              <a:t>Lessons Learned – What We Heard</a:t>
            </a:r>
            <a:endParaRPr lang="en-US" sz="2400" dirty="0">
              <a:latin typeface="Verdana"/>
              <a:cs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6088" y="1308563"/>
            <a:ext cx="83430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Complainants often expect the Labour Program to investigate their allegations of H&amp;V, whereas our Regulations focus on the process that must be followed by employers and employees;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After describing their allegations to the ERO in the HUB, clients can be distressed when they must interact with regional officers and have to re-explain difficult situations/experiences.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38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2B6B-7FFE-FA46-BED3-31567387080B}" type="slidenum">
              <a:rPr lang="en-US" smtClean="0"/>
              <a:t>9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46088" y="277813"/>
            <a:ext cx="8229600" cy="921568"/>
          </a:xfrm>
          <a:prstGeom prst="rect">
            <a:avLst/>
          </a:prstGeom>
        </p:spPr>
        <p:txBody>
          <a:bodyPr vert="horz" lIns="91440" tIns="42120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latin typeface="Verdana"/>
                <a:cs typeface="Verdana"/>
              </a:rPr>
              <a:t>Links</a:t>
            </a:r>
            <a:endParaRPr lang="en-US" sz="2400" dirty="0">
              <a:latin typeface="Verdana"/>
              <a:cs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6088" y="1308563"/>
            <a:ext cx="83430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Compliance </a:t>
            </a:r>
            <a:r>
              <a:rPr lang="en-CA" dirty="0" smtClean="0">
                <a:latin typeface="Verdana" panose="020B0604030504040204" pitchFamily="34" charset="0"/>
                <a:ea typeface="Verdana" panose="020B0604030504040204" pitchFamily="34" charset="0"/>
              </a:rPr>
              <a:t>policy                               </a:t>
            </a:r>
            <a:r>
              <a:rPr lang="en-CA" dirty="0" smtClean="0">
                <a:hlinkClick r:id="rId3"/>
              </a:rPr>
              <a:t>https://www.canada.ca/en/employment-social-development/services/health-safety/compliance.html</a:t>
            </a:r>
            <a:endParaRPr lang="en-CA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A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Harassment and violence </a:t>
            </a:r>
            <a:r>
              <a:rPr lang="en-CA" dirty="0" smtClean="0">
                <a:latin typeface="Verdana" panose="020B0604030504040204" pitchFamily="34" charset="0"/>
                <a:ea typeface="Verdana" panose="020B0604030504040204" pitchFamily="34" charset="0"/>
              </a:rPr>
              <a:t>guide (IPG) </a:t>
            </a:r>
            <a:r>
              <a:rPr lang="en-CA" dirty="0" smtClean="0">
                <a:hlinkClick r:id="rId4"/>
              </a:rPr>
              <a:t>https://www.canada.ca/en/employment-social-development/programs/laws-regulations/labour/interpretations-policies/104-harassment-violence-prevention.html</a:t>
            </a:r>
            <a:endParaRPr lang="fr-CA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55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lour Palette 1 - Labour Progr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Colour Palette 1 - Labour Program</Template>
  <TotalTime>3362</TotalTime>
  <Words>733</Words>
  <Application>Microsoft Office PowerPoint</Application>
  <PresentationFormat>Affichage à l'écran (4:3)</PresentationFormat>
  <Paragraphs>96</Paragraphs>
  <Slides>9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Colour Palette 1 - Labour Program</vt:lpstr>
      <vt:lpstr>Enforcement of the Work Place Harassment and Violence Prevention Regulations  Federal Jurisdiction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GoC / GdC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 SubTitle</dc:title>
  <dc:creator>Dounev, Dean D [NC]</dc:creator>
  <cp:lastModifiedBy>Aumais, Mélanie M [NC]</cp:lastModifiedBy>
  <cp:revision>356</cp:revision>
  <cp:lastPrinted>2018-01-25T14:24:35Z</cp:lastPrinted>
  <dcterms:created xsi:type="dcterms:W3CDTF">2018-02-12T11:30:32Z</dcterms:created>
  <dcterms:modified xsi:type="dcterms:W3CDTF">2022-04-26T14:47:16Z</dcterms:modified>
</cp:coreProperties>
</file>