
<file path=[Content_Types].xml><?xml version="1.0" encoding="utf-8"?>
<Types xmlns="http://schemas.openxmlformats.org/package/2006/content-types">
  <Default Extension="rels" ContentType="application/vnd.openxmlformats-package.relationships+xml"/>
  <Default Extension="xml" ContentType="application/xml"/>
  <Default Extension="jpg" ContentType="image/jpeg"/>
  <Override PartName="/ppt/diagrams/data1.xml" ContentType="application/vnd.openxmlformats-officedocument.drawingml.diagramData+xml"/>
  <Override PartName="/ppt/diagrams/data2.xml" ContentType="application/vnd.openxmlformats-officedocument.drawingml.diagramData+xml"/>
  <Override PartName="/ppt/presentation.xml" ContentType="application/vnd.openxmlformats-officedocument.presentationml.presentation.main+xml"/>
  <Override PartName="/ppt/slides/slide20.xml" ContentType="application/vnd.openxmlformats-officedocument.presentationml.slide+xml"/>
  <Override PartName="/ppt/slides/slide10.xml" ContentType="application/vnd.openxmlformats-officedocument.presentationml.slide+xml"/>
  <Override PartName="/ppt/slides/slide9.xml" ContentType="application/vnd.openxmlformats-officedocument.presentationml.slide+xml"/>
  <Override PartName="/ppt/slides/slide8.xml" ContentType="application/vnd.openxmlformats-officedocument.presentationml.slide+xml"/>
  <Override PartName="/ppt/slides/slide7.xml" ContentType="application/vnd.openxmlformats-officedocument.presentationml.slide+xml"/>
  <Override PartName="/ppt/slides/slide6.xml" ContentType="application/vnd.openxmlformats-officedocument.presentationml.slide+xml"/>
  <Override PartName="/ppt/slides/slide5.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9.xml" ContentType="application/vnd.openxmlformats-officedocument.presentationml.slide+xml"/>
  <Override PartName="/ppt/slides/slide18.xml" ContentType="application/vnd.openxmlformats-officedocument.presentationml.slide+xml"/>
  <Override PartName="/ppt/slides/slide17.xml" ContentType="application/vnd.openxmlformats-officedocument.presentationml.slide+xml"/>
  <Override PartName="/ppt/slides/slide16.xml" ContentType="application/vnd.openxmlformats-officedocument.presentationml.slide+xml"/>
  <Override PartName="/ppt/slides/slide15.xml" ContentType="application/vnd.openxmlformats-officedocument.presentationml.slide+xml"/>
  <Override PartName="/ppt/slides/slide14.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1.xml" ContentType="application/vnd.openxmlformats-officedocument.presentationml.slide+xml"/>
  <Override PartName="/ppt/slideMasters/slideMaster1.xml" ContentType="application/vnd.openxmlformats-officedocument.presentationml.slideMaster+xml"/>
  <Override PartName="/ppt/notesSlides/notesSlide4.xml" ContentType="application/vnd.openxmlformats-officedocument.presentationml.notesSlide+xml"/>
  <Override PartName="/ppt/notesSlides/notesSlide6.xml" ContentType="application/vnd.openxmlformats-officedocument.presentationml.notesSlide+xml"/>
  <Override PartName="/ppt/slideLayouts/slideLayout3.xml" ContentType="application/vnd.openxmlformats-officedocument.presentationml.slideLayout+xml"/>
  <Override PartName="/ppt/notesSlides/notesSlide2.xml" ContentType="application/vnd.openxmlformats-officedocument.presentationml.notesSlide+xml"/>
  <Override PartName="/ppt/notesSlides/notesSlide1.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3.xml" ContentType="application/vnd.openxmlformats-officedocument.presentationml.notesSlid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notesSlides/notesSlide11.xml" ContentType="application/vnd.openxmlformats-officedocument.presentationml.notesSlide+xml"/>
  <Override PartName="/ppt/notesSlides/notesSlide10.xml" ContentType="application/vnd.openxmlformats-officedocument.presentationml.notesSlide+xml"/>
  <Override PartName="/ppt/notesSlides/notesSlide5.xml" ContentType="application/vnd.openxmlformats-officedocument.presentationml.notesSlide+xml"/>
  <Override PartName="/ppt/notesMasters/notesMaster1.xml" ContentType="application/vnd.openxmlformats-officedocument.presentationml.notesMaster+xml"/>
  <Override PartName="/ppt/theme/theme2.xml" ContentType="application/vnd.openxmlformats-officedocument.theme+xml"/>
  <Override PartName="/ppt/theme/theme1.xml" ContentType="application/vnd.openxmlformats-officedocument.theme+xml"/>
  <Override PartName="/ppt/theme/theme3.xml" ContentType="application/vnd.openxmlformats-officedocument.theme+xml"/>
  <Override PartName="/ppt/diagrams/colors1.xml" ContentType="application/vnd.openxmlformats-officedocument.drawingml.diagramColors+xml"/>
  <Override PartName="/ppt/handoutMasters/handoutMaster1.xml" ContentType="application/vnd.openxmlformats-officedocument.presentationml.handoutMaster+xml"/>
  <Override PartName="/ppt/diagrams/drawing2.xml" ContentType="application/vnd.ms-office.drawingml.diagramDrawing+xml"/>
  <Override PartName="/ppt/diagrams/quickStyle2.xml" ContentType="application/vnd.openxmlformats-officedocument.drawingml.diagramStyle+xml"/>
  <Override PartName="/ppt/diagrams/layout2.xml" ContentType="application/vnd.openxmlformats-officedocument.drawingml.diagramLayout+xml"/>
  <Override PartName="/ppt/diagrams/colors2.xml" ContentType="application/vnd.openxmlformats-officedocument.drawingml.diagramColors+xml"/>
  <Override PartName="/ppt/diagrams/drawing1.xml" ContentType="application/vnd.ms-office.drawingml.diagramDrawing+xml"/>
  <Override PartName="/ppt/diagrams/layout1.xml" ContentType="application/vnd.openxmlformats-officedocument.drawingml.diagramLayout+xml"/>
  <Override PartName="/ppt/commentAuthors.xml" ContentType="application/vnd.openxmlformats-officedocument.presentationml.commentAuthors+xml"/>
  <Override PartName="/ppt/diagrams/quickStyle1.xml" ContentType="application/vnd.openxmlformats-officedocument.drawingml.diagramStyle+xml"/>
  <Override PartName="/ppt/viewProps.xml" ContentType="application/vnd.openxmlformats-officedocument.presentationml.viewProps+xml"/>
  <Override PartName="/ppt/presProps.xml" ContentType="application/vnd.openxmlformats-officedocument.presentationml.presProps+xml"/>
  <Override PartName="/ppt/tableStyles.xml" ContentType="application/vnd.openxmlformats-officedocument.presentationml.tableStyles+xml"/>
  <Override PartName="/docProps/core.xml" ContentType="application/vnd.openxmlformats-package.core-properties+xml"/>
  <Override PartName="/docProps/app.xml" ContentType="application/vnd.openxmlformats-officedocument.extended-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23"/>
  </p:notesMasterIdLst>
  <p:handoutMasterIdLst>
    <p:handoutMasterId r:id="rId24"/>
  </p:handoutMasterIdLst>
  <p:sldIdLst>
    <p:sldId id="256" r:id="rId2"/>
    <p:sldId id="290" r:id="rId3"/>
    <p:sldId id="287" r:id="rId4"/>
    <p:sldId id="314" r:id="rId5"/>
    <p:sldId id="257" r:id="rId6"/>
    <p:sldId id="262" r:id="rId7"/>
    <p:sldId id="315" r:id="rId8"/>
    <p:sldId id="301" r:id="rId9"/>
    <p:sldId id="302" r:id="rId10"/>
    <p:sldId id="303" r:id="rId11"/>
    <p:sldId id="304" r:id="rId12"/>
    <p:sldId id="305" r:id="rId13"/>
    <p:sldId id="306" r:id="rId14"/>
    <p:sldId id="307" r:id="rId15"/>
    <p:sldId id="308" r:id="rId16"/>
    <p:sldId id="309" r:id="rId17"/>
    <p:sldId id="310" r:id="rId18"/>
    <p:sldId id="311" r:id="rId19"/>
    <p:sldId id="282" r:id="rId20"/>
    <p:sldId id="312" r:id="rId21"/>
    <p:sldId id="313" r:id="rId22"/>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Presentation" id="{52CB809C-026C-4D4F-A1AA-77CDF8F3E3FD}">
          <p14:sldIdLst>
            <p14:sldId id="256"/>
            <p14:sldId id="290"/>
            <p14:sldId id="287"/>
            <p14:sldId id="314"/>
            <p14:sldId id="257"/>
            <p14:sldId id="262"/>
            <p14:sldId id="315"/>
            <p14:sldId id="301"/>
            <p14:sldId id="302"/>
            <p14:sldId id="303"/>
            <p14:sldId id="304"/>
            <p14:sldId id="305"/>
            <p14:sldId id="306"/>
            <p14:sldId id="307"/>
            <p14:sldId id="308"/>
            <p14:sldId id="309"/>
            <p14:sldId id="310"/>
            <p14:sldId id="311"/>
            <p14:sldId id="282"/>
            <p14:sldId id="312"/>
            <p14:sldId id="313"/>
          </p14:sldIdLst>
        </p14:section>
        <p14:section name="Visuel Library" id="{4AD59865-E5D5-5B49-A823-4B18C0254120}">
          <p14:sldIdLst/>
        </p14:section>
      </p14:sectionLst>
    </p:ext>
    <p:ext uri="{EFAFB233-063F-42B5-8137-9DF3F51BA10A}">
      <p15:sldGuideLst xmlns:p15="http://schemas.microsoft.com/office/powerpoint/2012/main">
        <p15:guide id="1" orient="horz" pos="2108">
          <p15:clr>
            <a:srgbClr val="A4A3A4"/>
          </p15:clr>
        </p15:guide>
        <p15:guide id="2" pos="2886">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Iliescu Stieghelbauer, Ana-Maria AI [NC]" initials="ISAA[" lastIdx="13" clrIdx="0">
    <p:extLst>
      <p:ext uri="{19B8F6BF-5375-455C-9EA6-DF929625EA0E}">
        <p15:presenceInfo xmlns:p15="http://schemas.microsoft.com/office/powerpoint/2012/main" userId="Iliescu Stieghelbauer, Ana-Maria AI [NC]" providerId="None"/>
      </p:ext>
    </p:extLst>
  </p:cmAuthor>
  <p:cmAuthor id="2" name="Nicholson, Kathaleen KMN [NC]" initials="KN" lastIdx="4" clrIdx="1">
    <p:extLst>
      <p:ext uri="{19B8F6BF-5375-455C-9EA6-DF929625EA0E}">
        <p15:presenceInfo xmlns:p15="http://schemas.microsoft.com/office/powerpoint/2012/main" userId="Nicholson, Kathaleen KMN [NC]"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358" autoAdjust="0"/>
    <p:restoredTop sz="78134" autoAdjust="0"/>
  </p:normalViewPr>
  <p:slideViewPr>
    <p:cSldViewPr snapToGrid="0" snapToObjects="1">
      <p:cViewPr varScale="1">
        <p:scale>
          <a:sx n="66" d="100"/>
          <a:sy n="66" d="100"/>
        </p:scale>
        <p:origin x="57" y="93"/>
      </p:cViewPr>
      <p:guideLst>
        <p:guide orient="horz" pos="2108"/>
        <p:guide pos="2886"/>
      </p:guideLst>
    </p:cSldViewPr>
  </p:slideViewPr>
  <p:notesTextViewPr>
    <p:cViewPr>
      <p:scale>
        <a:sx n="100" d="100"/>
        <a:sy n="100" d="100"/>
      </p:scale>
      <p:origin x="0" y="0"/>
    </p:cViewPr>
  </p:notesTextViewPr>
  <p:sorterViewPr>
    <p:cViewPr>
      <p:scale>
        <a:sx n="66" d="100"/>
        <a:sy n="66" d="100"/>
      </p:scale>
      <p:origin x="0" y="0"/>
    </p:cViewPr>
  </p:sorterViewPr>
  <p:notesViewPr>
    <p:cSldViewPr snapToGrid="0" snapToObjects="1">
      <p:cViewPr varScale="1">
        <p:scale>
          <a:sx n="130" d="100"/>
          <a:sy n="130" d="100"/>
        </p:scale>
        <p:origin x="-3448" y="-112"/>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handoutMaster" Target="handoutMasters/handoutMaster1.xml"/><Relationship Id="rId32" Type="http://schemas.openxmlformats.org/officeDocument/2006/relationships/customXml" Target="../customXml/item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customXml" Target="../customXml/item2.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 Id="rId30" Type="http://schemas.openxmlformats.org/officeDocument/2006/relationships/customXml" Target="../customXml/item1.xml"/></Relationships>
</file>

<file path=ppt/diagrams/colors1.xml><?xml version="1.0" encoding="utf-8"?>
<dgm:colorsDef xmlns:dgm="http://schemas.openxmlformats.org/drawingml/2006/diagram" xmlns:a="http://schemas.openxmlformats.org/drawingml/2006/main" uniqueId="urn:microsoft.com/office/officeart/2005/8/colors/accent5_4">
  <dgm:title val=""/>
  <dgm:desc val=""/>
  <dgm:catLst>
    <dgm:cat type="accent5" pri="11400"/>
  </dgm:catLst>
  <dgm:styleLbl name="node0">
    <dgm:fillClrLst meth="cycle">
      <a:schemeClr val="accent5">
        <a:shade val="60000"/>
      </a:schemeClr>
    </dgm:fillClrLst>
    <dgm:linClrLst meth="repeat">
      <a:schemeClr val="lt1"/>
    </dgm:linClrLst>
    <dgm:effectClrLst/>
    <dgm:txLinClrLst/>
    <dgm:txFillClrLst/>
    <dgm:txEffectClrLst/>
  </dgm:styleLbl>
  <dgm:styleLbl name="node1">
    <dgm:fillClrLst meth="cycle">
      <a:schemeClr val="accent5">
        <a:shade val="50000"/>
      </a:schemeClr>
      <a:schemeClr val="accent5">
        <a:tint val="55000"/>
      </a:schemeClr>
    </dgm:fillClrLst>
    <dgm:linClrLst meth="repeat">
      <a:schemeClr val="lt1"/>
    </dgm:linClrLst>
    <dgm:effectClrLst/>
    <dgm:txLinClrLst/>
    <dgm:txFillClrLst/>
    <dgm:txEffectClrLst/>
  </dgm:styleLbl>
  <dgm:styleLbl name="alignNode1">
    <dgm:fillClrLst meth="cycle">
      <a:schemeClr val="accent5">
        <a:shade val="50000"/>
      </a:schemeClr>
      <a:schemeClr val="accent5">
        <a:tint val="55000"/>
      </a:schemeClr>
    </dgm:fillClrLst>
    <dgm:linClrLst meth="cycle">
      <a:schemeClr val="accent5">
        <a:shade val="50000"/>
      </a:schemeClr>
      <a:schemeClr val="accent5">
        <a:tint val="55000"/>
      </a:schemeClr>
    </dgm:linClrLst>
    <dgm:effectClrLst/>
    <dgm:txLinClrLst/>
    <dgm:txFillClrLst/>
    <dgm:txEffectClrLst/>
  </dgm:styleLbl>
  <dgm:styleLbl name="lnNode1">
    <dgm:fillClrLst meth="cycle">
      <a:schemeClr val="accent5">
        <a:shade val="50000"/>
      </a:schemeClr>
      <a:schemeClr val="accent5">
        <a:tint val="55000"/>
      </a:schemeClr>
    </dgm:fillClrLst>
    <dgm:linClrLst meth="repeat">
      <a:schemeClr val="lt1"/>
    </dgm:linClrLst>
    <dgm:effectClrLst/>
    <dgm:txLinClrLst/>
    <dgm:txFillClrLst/>
    <dgm:txEffectClrLst/>
  </dgm:styleLbl>
  <dgm:styleLbl name="vennNode1">
    <dgm:fillClrLst meth="cycle">
      <a:schemeClr val="accent5">
        <a:shade val="80000"/>
        <a:alpha val="50000"/>
      </a:schemeClr>
      <a:schemeClr val="accent5">
        <a:tint val="50000"/>
        <a:alpha val="50000"/>
      </a:schemeClr>
    </dgm:fillClrLst>
    <dgm:linClrLst meth="repeat">
      <a:schemeClr val="lt1"/>
    </dgm:linClrLst>
    <dgm:effectClrLst/>
    <dgm:txLinClrLst/>
    <dgm:txFillClrLst/>
    <dgm:txEffectClrLst/>
  </dgm:styleLbl>
  <dgm:styleLbl name="node2">
    <dgm:fillClrLst>
      <a:schemeClr val="accent5">
        <a:shade val="80000"/>
      </a:schemeClr>
    </dgm:fillClrLst>
    <dgm:linClrLst meth="repeat">
      <a:schemeClr val="lt1"/>
    </dgm:linClrLst>
    <dgm:effectClrLst/>
    <dgm:txLinClrLst/>
    <dgm:txFillClrLst/>
    <dgm:txEffectClrLst/>
  </dgm:styleLbl>
  <dgm:styleLbl name="node3">
    <dgm:fillClrLst>
      <a:schemeClr val="accent5">
        <a:tint val="99000"/>
      </a:schemeClr>
    </dgm:fillClrLst>
    <dgm:linClrLst meth="repeat">
      <a:schemeClr val="lt1"/>
    </dgm:linClrLst>
    <dgm:effectClrLst/>
    <dgm:txLinClrLst/>
    <dgm:txFillClrLst/>
    <dgm:txEffectClrLst/>
  </dgm:styleLbl>
  <dgm:styleLbl name="node4">
    <dgm:fillClrLst>
      <a:schemeClr val="accent5">
        <a:tint val="70000"/>
      </a:schemeClr>
    </dgm:fillClrLst>
    <dgm:linClrLst meth="repeat">
      <a:schemeClr val="lt1"/>
    </dgm:linClrLst>
    <dgm:effectClrLst/>
    <dgm:txLinClrLst/>
    <dgm:txFillClrLst/>
    <dgm:txEffectClrLst/>
  </dgm:styleLbl>
  <dgm:styleLbl name="fgImgPlace1">
    <dgm:fillClrLst>
      <a:schemeClr val="accent5">
        <a:tint val="50000"/>
      </a:schemeClr>
      <a:schemeClr val="accent5">
        <a:tint val="55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5">
        <a:tint val="55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5">
        <a:tint val="55000"/>
      </a:schemeClr>
    </dgm:fillClrLst>
    <dgm:linClrLst meth="repeat">
      <a:schemeClr val="lt1"/>
    </dgm:linClrLst>
    <dgm:effectClrLst/>
    <dgm:txLinClrLst/>
    <dgm:txFillClrLst meth="repeat">
      <a:schemeClr val="lt1"/>
    </dgm:txFillClrLst>
    <dgm:txEffectClrLst/>
  </dgm:styleLbl>
  <dgm:styleLbl name="sibTrans2D1">
    <dgm:fillClrLst meth="cycle">
      <a:schemeClr val="accent5">
        <a:shade val="90000"/>
      </a:schemeClr>
      <a:schemeClr val="accent5">
        <a:tint val="50000"/>
      </a:schemeClr>
    </dgm:fillClrLst>
    <dgm:linClrLst meth="cycle">
      <a:schemeClr val="accent5">
        <a:shade val="90000"/>
      </a:schemeClr>
      <a:schemeClr val="accent5">
        <a:tint val="50000"/>
      </a:schemeClr>
    </dgm:linClrLst>
    <dgm:effectClrLst/>
    <dgm:txLinClrLst/>
    <dgm:txFillClrLst/>
    <dgm:txEffectClrLst/>
  </dgm:styleLbl>
  <dgm:styleLbl name="fgSibTrans2D1">
    <dgm:fillClrLst meth="cycle">
      <a:schemeClr val="accent5">
        <a:shade val="90000"/>
      </a:schemeClr>
      <a:schemeClr val="accent5">
        <a:tint val="50000"/>
      </a:schemeClr>
    </dgm:fillClrLst>
    <dgm:linClrLst meth="cycle">
      <a:schemeClr val="accent5">
        <a:shade val="90000"/>
      </a:schemeClr>
      <a:schemeClr val="accent5">
        <a:tint val="50000"/>
      </a:schemeClr>
    </dgm:linClrLst>
    <dgm:effectClrLst/>
    <dgm:txLinClrLst/>
    <dgm:txFillClrLst/>
    <dgm:txEffectClrLst/>
  </dgm:styleLbl>
  <dgm:styleLbl name="bgSibTrans2D1">
    <dgm:fillClrLst meth="cycle">
      <a:schemeClr val="accent5">
        <a:shade val="90000"/>
      </a:schemeClr>
      <a:schemeClr val="accent5">
        <a:tint val="50000"/>
      </a:schemeClr>
    </dgm:fillClrLst>
    <dgm:linClrLst meth="cycle">
      <a:schemeClr val="accent5">
        <a:shade val="90000"/>
      </a:schemeClr>
      <a:schemeClr val="accent5">
        <a:tint val="50000"/>
      </a:schemeClr>
    </dgm:linClrLst>
    <dgm:effectClrLst/>
    <dgm:txLinClrLst/>
    <dgm:txFillClrLst/>
    <dgm:txEffectClrLst/>
  </dgm:styleLbl>
  <dgm:styleLbl name="fgSibTrans2D1">
    <dgm:fillClrLst meth="cycle">
      <a:schemeClr val="accent5">
        <a:shade val="90000"/>
      </a:schemeClr>
      <a:schemeClr val="accent5">
        <a:tint val="50000"/>
      </a:schemeClr>
    </dgm:fillClrLst>
    <dgm:linClrLst meth="cycle">
      <a:schemeClr val="accent5">
        <a:shade val="90000"/>
      </a:schemeClr>
      <a:schemeClr val="accent5">
        <a:tint val="50000"/>
      </a:schemeClr>
    </dgm:linClrLst>
    <dgm:effectClrLst/>
    <dgm:txLinClrLst/>
    <dgm:txFillClrLst/>
    <dgm:txEffectClrLst/>
  </dgm:styleLbl>
  <dgm:styleLbl name="sibTrans1D1">
    <dgm:fillClrLst meth="cycle">
      <a:schemeClr val="accent5">
        <a:shade val="90000"/>
      </a:schemeClr>
      <a:schemeClr val="accent5">
        <a:tint val="50000"/>
      </a:schemeClr>
    </dgm:fillClrLst>
    <dgm:linClrLst meth="cycle">
      <a:schemeClr val="accent5">
        <a:shade val="90000"/>
      </a:schemeClr>
      <a:schemeClr val="accent5">
        <a:tint val="50000"/>
      </a:schemeClr>
    </dgm:linClrLst>
    <dgm:effectClrLst/>
    <dgm:txLinClrLst/>
    <dgm:txFillClrLst meth="repeat">
      <a:schemeClr val="tx1"/>
    </dgm:txFillClrLst>
    <dgm:txEffectClrLst/>
  </dgm:styleLbl>
  <dgm:styleLbl name="callout">
    <dgm:fillClrLst meth="repeat">
      <a:schemeClr val="accent5"/>
    </dgm:fillClrLst>
    <dgm:linClrLst meth="repeat">
      <a:schemeClr val="accent5"/>
    </dgm:linClrLst>
    <dgm:effectClrLst/>
    <dgm:txLinClrLst/>
    <dgm:txFillClrLst meth="repeat">
      <a:schemeClr val="tx1"/>
    </dgm:txFillClrLst>
    <dgm:txEffectClrLst/>
  </dgm:styleLbl>
  <dgm:styleLbl name="asst0">
    <dgm:fillClrLst meth="repeat">
      <a:schemeClr val="accent5">
        <a:shade val="80000"/>
      </a:schemeClr>
    </dgm:fillClrLst>
    <dgm:linClrLst meth="repeat">
      <a:schemeClr val="lt1"/>
    </dgm:linClrLst>
    <dgm:effectClrLst/>
    <dgm:txLinClrLst/>
    <dgm:txFillClrLst/>
    <dgm:txEffectClrLst/>
  </dgm:styleLbl>
  <dgm:styleLbl name="asst1">
    <dgm:fillClrLst meth="repeat">
      <a:schemeClr val="accent5">
        <a:shade val="80000"/>
      </a:schemeClr>
    </dgm:fillClrLst>
    <dgm:linClrLst meth="repeat">
      <a:schemeClr val="lt1"/>
    </dgm:linClrLst>
    <dgm:effectClrLst/>
    <dgm:txLinClrLst/>
    <dgm:txFillClrLst/>
    <dgm:txEffectClrLst/>
  </dgm:styleLbl>
  <dgm:styleLbl name="asst2">
    <dgm:fillClrLst>
      <a:schemeClr val="accent5">
        <a:tint val="90000"/>
      </a:schemeClr>
    </dgm:fillClrLst>
    <dgm:linClrLst meth="repeat">
      <a:schemeClr val="lt1"/>
    </dgm:linClrLst>
    <dgm:effectClrLst/>
    <dgm:txLinClrLst/>
    <dgm:txFillClrLst/>
    <dgm:txEffectClrLst/>
  </dgm:styleLbl>
  <dgm:styleLbl name="asst3">
    <dgm:fillClrLst>
      <a:schemeClr val="accent5">
        <a:tint val="70000"/>
      </a:schemeClr>
    </dgm:fillClrLst>
    <dgm:linClrLst meth="repeat">
      <a:schemeClr val="lt1"/>
    </dgm:linClrLst>
    <dgm:effectClrLst/>
    <dgm:txLinClrLst/>
    <dgm:txFillClrLst/>
    <dgm:txEffectClrLst/>
  </dgm:styleLbl>
  <dgm:styleLbl name="asst4">
    <dgm:fillClrLst>
      <a:schemeClr val="accent5">
        <a:tint val="50000"/>
      </a:schemeClr>
    </dgm:fillClrLst>
    <dgm:linClrLst meth="repeat">
      <a:schemeClr val="lt1"/>
    </dgm:linClrLst>
    <dgm:effectClrLst/>
    <dgm:txLinClrLst/>
    <dgm:txFillClrLst/>
    <dgm:txEffectClrLst/>
  </dgm:styleLbl>
  <dgm:styleLbl name="parChTrans2D1">
    <dgm:fillClrLst meth="repeat">
      <a:schemeClr val="accent5">
        <a:tint val="60000"/>
      </a:schemeClr>
    </dgm:fillClrLst>
    <dgm:linClrLst meth="repeat">
      <a:schemeClr val="accent5">
        <a:shade val="80000"/>
      </a:schemeClr>
    </dgm:linClrLst>
    <dgm:effectClrLst/>
    <dgm:txLinClrLst/>
    <dgm:txFillClrLst/>
    <dgm:txEffectClrLst/>
  </dgm:styleLbl>
  <dgm:styleLbl name="parChTrans2D2">
    <dgm:fillClrLst meth="repeat">
      <a:schemeClr val="accent5">
        <a:tint val="90000"/>
      </a:schemeClr>
    </dgm:fillClrLst>
    <dgm:linClrLst meth="repeat">
      <a:schemeClr val="accent5">
        <a:tint val="90000"/>
      </a:schemeClr>
    </dgm:linClrLst>
    <dgm:effectClrLst/>
    <dgm:txLinClrLst/>
    <dgm:txFillClrLst/>
    <dgm:txEffectClrLst/>
  </dgm:styleLbl>
  <dgm:styleLbl name="parChTrans2D3">
    <dgm:fillClrLst meth="repeat">
      <a:schemeClr val="accent5">
        <a:tint val="70000"/>
      </a:schemeClr>
    </dgm:fillClrLst>
    <dgm:linClrLst meth="repeat">
      <a:schemeClr val="accent5">
        <a:tint val="70000"/>
      </a:schemeClr>
    </dgm:linClrLst>
    <dgm:effectClrLst/>
    <dgm:txLinClrLst/>
    <dgm:txFillClrLst/>
    <dgm:txEffectClrLst/>
  </dgm:styleLbl>
  <dgm:styleLbl name="parChTrans2D4">
    <dgm:fillClrLst meth="repeat">
      <a:schemeClr val="accent5">
        <a:tint val="50000"/>
      </a:schemeClr>
    </dgm:fillClrLst>
    <dgm:linClrLst meth="repeat">
      <a:schemeClr val="accent5">
        <a:tint val="50000"/>
      </a:schemeClr>
    </dgm:linClrLst>
    <dgm:effectClrLst/>
    <dgm:txLinClrLst/>
    <dgm:txFillClrLst meth="repeat">
      <a:schemeClr val="dk1"/>
    </dgm:txFillClrLst>
    <dgm:txEffectClrLst/>
  </dgm:styleLbl>
  <dgm:styleLbl name="parChTrans1D1">
    <dgm:fillClrLst meth="repeat">
      <a:schemeClr val="accent5">
        <a:shade val="80000"/>
      </a:schemeClr>
    </dgm:fillClrLst>
    <dgm:linClrLst meth="repeat">
      <a:schemeClr val="accent5">
        <a:shade val="80000"/>
      </a:schemeClr>
    </dgm:linClrLst>
    <dgm:effectClrLst/>
    <dgm:txLinClrLst/>
    <dgm:txFillClrLst meth="repeat">
      <a:schemeClr val="tx1"/>
    </dgm:txFillClrLst>
    <dgm:txEffectClrLst/>
  </dgm:styleLbl>
  <dgm:styleLbl name="parChTrans1D2">
    <dgm:fillClrLst meth="repeat">
      <a:schemeClr val="accent5">
        <a:tint val="90000"/>
      </a:schemeClr>
    </dgm:fillClrLst>
    <dgm:linClrLst meth="repeat">
      <a:schemeClr val="accent5">
        <a:tint val="90000"/>
      </a:schemeClr>
    </dgm:linClrLst>
    <dgm:effectClrLst/>
    <dgm:txLinClrLst/>
    <dgm:txFillClrLst meth="repeat">
      <a:schemeClr val="tx1"/>
    </dgm:txFillClrLst>
    <dgm:txEffectClrLst/>
  </dgm:styleLbl>
  <dgm:styleLbl name="parChTrans1D3">
    <dgm:fillClrLst meth="repeat">
      <a:schemeClr val="accent5">
        <a:tint val="70000"/>
      </a:schemeClr>
    </dgm:fillClrLst>
    <dgm:linClrLst meth="repeat">
      <a:schemeClr val="accent5">
        <a:tint val="70000"/>
      </a:schemeClr>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5">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meth="cycle">
      <a:schemeClr val="accent5">
        <a:shade val="50000"/>
      </a:schemeClr>
      <a:schemeClr val="accent5">
        <a:tint val="55000"/>
      </a:schemeClr>
    </dgm:linClrLst>
    <dgm:effectClrLst/>
    <dgm:txLinClrLst/>
    <dgm:txFillClrLst meth="repeat">
      <a:schemeClr val="dk1"/>
    </dgm:txFillClrLst>
    <dgm:txEffectClrLst/>
  </dgm:styleLbl>
  <dgm:styleLbl name="conFgAcc1">
    <dgm:fillClrLst meth="repeat">
      <a:schemeClr val="lt1">
        <a:alpha val="90000"/>
      </a:schemeClr>
    </dgm:fillClrLst>
    <dgm:linClrLst meth="cycle">
      <a:schemeClr val="accent5">
        <a:shade val="50000"/>
      </a:schemeClr>
      <a:schemeClr val="accent5">
        <a:tint val="55000"/>
      </a:schemeClr>
    </dgm:linClrLst>
    <dgm:effectClrLst/>
    <dgm:txLinClrLst/>
    <dgm:txFillClrLst meth="repeat">
      <a:schemeClr val="dk1"/>
    </dgm:txFillClrLst>
    <dgm:txEffectClrLst/>
  </dgm:styleLbl>
  <dgm:styleLbl name="alignAcc1">
    <dgm:fillClrLst meth="repeat">
      <a:schemeClr val="lt1">
        <a:alpha val="90000"/>
      </a:schemeClr>
    </dgm:fillClrLst>
    <dgm:linClrLst meth="cycle">
      <a:schemeClr val="accent5">
        <a:shade val="50000"/>
      </a:schemeClr>
      <a:schemeClr val="accent5">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meth="cycle">
      <a:schemeClr val="accent5">
        <a:shade val="50000"/>
      </a:schemeClr>
      <a:schemeClr val="accent5">
        <a:tint val="55000"/>
      </a:schemeClr>
    </dgm:linClrLst>
    <dgm:effectClrLst/>
    <dgm:txLinClrLst/>
    <dgm:txFillClrLst meth="repeat">
      <a:schemeClr val="dk1"/>
    </dgm:txFillClrLst>
    <dgm:txEffectClrLst/>
  </dgm:styleLbl>
  <dgm:styleLbl name="solidFgAcc1">
    <dgm:fillClrLst meth="repeat">
      <a:schemeClr val="lt1"/>
    </dgm:fillClrLst>
    <dgm:linClrLst meth="cycle">
      <a:schemeClr val="accent5">
        <a:shade val="50000"/>
      </a:schemeClr>
      <a:schemeClr val="accent5">
        <a:tint val="55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5"/>
    </dgm:linClrLst>
    <dgm:effectClrLst/>
    <dgm:txLinClrLst/>
    <dgm:txFillClrLst meth="repeat">
      <a:schemeClr val="dk1"/>
    </dgm:txFillClrLst>
    <dgm:txEffectClrLst/>
  </dgm:styleLbl>
  <dgm:styleLbl name="solidBgAcc1">
    <dgm:fillClrLst meth="repeat">
      <a:schemeClr val="lt1"/>
    </dgm:fillClrLst>
    <dgm:linClrLst meth="repeat">
      <a:schemeClr val="accent5"/>
    </dgm:linClrLst>
    <dgm:effectClrLst/>
    <dgm:txLinClrLst/>
    <dgm:txFillClrLst meth="repeat">
      <a:schemeClr val="dk1"/>
    </dgm:txFillClrLst>
    <dgm:txEffectClrLst/>
  </dgm:styleLbl>
  <dgm:styleLbl name="fgAccFollowNode1">
    <dgm:fillClrLst meth="repeat">
      <a:schemeClr val="accent5">
        <a:alpha val="90000"/>
        <a:tint val="55000"/>
      </a:schemeClr>
    </dgm:fillClrLst>
    <dgm:linClrLst meth="repeat">
      <a:schemeClr val="accent5">
        <a:alpha val="90000"/>
        <a:tint val="55000"/>
      </a:schemeClr>
    </dgm:linClrLst>
    <dgm:effectClrLst/>
    <dgm:txLinClrLst/>
    <dgm:txFillClrLst meth="repeat">
      <a:schemeClr val="dk1"/>
    </dgm:txFillClrLst>
    <dgm:txEffectClrLst/>
  </dgm:styleLbl>
  <dgm:styleLbl name="alignAccFollowNode1">
    <dgm:fillClrLst meth="repeat">
      <a:schemeClr val="accent5">
        <a:alpha val="90000"/>
        <a:tint val="55000"/>
      </a:schemeClr>
    </dgm:fillClrLst>
    <dgm:linClrLst meth="repeat">
      <a:schemeClr val="accent5">
        <a:alpha val="90000"/>
        <a:tint val="55000"/>
      </a:schemeClr>
    </dgm:linClrLst>
    <dgm:effectClrLst/>
    <dgm:txLinClrLst/>
    <dgm:txFillClrLst meth="repeat">
      <a:schemeClr val="dk1"/>
    </dgm:txFillClrLst>
    <dgm:txEffectClrLst/>
  </dgm:styleLbl>
  <dgm:styleLbl name="bgAccFollowNode1">
    <dgm:fillClrLst meth="repeat">
      <a:schemeClr val="accent5">
        <a:alpha val="90000"/>
        <a:tint val="55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5">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5">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5">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5">
        <a:tint val="50000"/>
      </a:schemeClr>
    </dgm:linClrLst>
    <dgm:effectClrLst/>
    <dgm:txLinClrLst/>
    <dgm:txFillClrLst meth="repeat">
      <a:schemeClr val="dk1"/>
    </dgm:txFillClrLst>
    <dgm:txEffectClrLst/>
  </dgm:styleLbl>
  <dgm:styleLbl name="bgShp">
    <dgm:fillClrLst meth="repeat">
      <a:schemeClr val="accent5">
        <a:tint val="55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55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55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5_4">
  <dgm:title val=""/>
  <dgm:desc val=""/>
  <dgm:catLst>
    <dgm:cat type="accent5" pri="11400"/>
  </dgm:catLst>
  <dgm:styleLbl name="node0">
    <dgm:fillClrLst meth="cycle">
      <a:schemeClr val="accent5">
        <a:shade val="60000"/>
      </a:schemeClr>
    </dgm:fillClrLst>
    <dgm:linClrLst meth="repeat">
      <a:schemeClr val="lt1"/>
    </dgm:linClrLst>
    <dgm:effectClrLst/>
    <dgm:txLinClrLst/>
    <dgm:txFillClrLst/>
    <dgm:txEffectClrLst/>
  </dgm:styleLbl>
  <dgm:styleLbl name="node1">
    <dgm:fillClrLst meth="cycle">
      <a:schemeClr val="accent5">
        <a:shade val="50000"/>
      </a:schemeClr>
      <a:schemeClr val="accent5">
        <a:tint val="55000"/>
      </a:schemeClr>
    </dgm:fillClrLst>
    <dgm:linClrLst meth="repeat">
      <a:schemeClr val="lt1"/>
    </dgm:linClrLst>
    <dgm:effectClrLst/>
    <dgm:txLinClrLst/>
    <dgm:txFillClrLst/>
    <dgm:txEffectClrLst/>
  </dgm:styleLbl>
  <dgm:styleLbl name="alignNode1">
    <dgm:fillClrLst meth="cycle">
      <a:schemeClr val="accent5">
        <a:shade val="50000"/>
      </a:schemeClr>
      <a:schemeClr val="accent5">
        <a:tint val="55000"/>
      </a:schemeClr>
    </dgm:fillClrLst>
    <dgm:linClrLst meth="cycle">
      <a:schemeClr val="accent5">
        <a:shade val="50000"/>
      </a:schemeClr>
      <a:schemeClr val="accent5">
        <a:tint val="55000"/>
      </a:schemeClr>
    </dgm:linClrLst>
    <dgm:effectClrLst/>
    <dgm:txLinClrLst/>
    <dgm:txFillClrLst/>
    <dgm:txEffectClrLst/>
  </dgm:styleLbl>
  <dgm:styleLbl name="lnNode1">
    <dgm:fillClrLst meth="cycle">
      <a:schemeClr val="accent5">
        <a:shade val="50000"/>
      </a:schemeClr>
      <a:schemeClr val="accent5">
        <a:tint val="55000"/>
      </a:schemeClr>
    </dgm:fillClrLst>
    <dgm:linClrLst meth="repeat">
      <a:schemeClr val="lt1"/>
    </dgm:linClrLst>
    <dgm:effectClrLst/>
    <dgm:txLinClrLst/>
    <dgm:txFillClrLst/>
    <dgm:txEffectClrLst/>
  </dgm:styleLbl>
  <dgm:styleLbl name="vennNode1">
    <dgm:fillClrLst meth="cycle">
      <a:schemeClr val="accent5">
        <a:shade val="80000"/>
        <a:alpha val="50000"/>
      </a:schemeClr>
      <a:schemeClr val="accent5">
        <a:tint val="50000"/>
        <a:alpha val="50000"/>
      </a:schemeClr>
    </dgm:fillClrLst>
    <dgm:linClrLst meth="repeat">
      <a:schemeClr val="lt1"/>
    </dgm:linClrLst>
    <dgm:effectClrLst/>
    <dgm:txLinClrLst/>
    <dgm:txFillClrLst/>
    <dgm:txEffectClrLst/>
  </dgm:styleLbl>
  <dgm:styleLbl name="node2">
    <dgm:fillClrLst>
      <a:schemeClr val="accent5">
        <a:shade val="80000"/>
      </a:schemeClr>
    </dgm:fillClrLst>
    <dgm:linClrLst meth="repeat">
      <a:schemeClr val="lt1"/>
    </dgm:linClrLst>
    <dgm:effectClrLst/>
    <dgm:txLinClrLst/>
    <dgm:txFillClrLst/>
    <dgm:txEffectClrLst/>
  </dgm:styleLbl>
  <dgm:styleLbl name="node3">
    <dgm:fillClrLst>
      <a:schemeClr val="accent5">
        <a:tint val="99000"/>
      </a:schemeClr>
    </dgm:fillClrLst>
    <dgm:linClrLst meth="repeat">
      <a:schemeClr val="lt1"/>
    </dgm:linClrLst>
    <dgm:effectClrLst/>
    <dgm:txLinClrLst/>
    <dgm:txFillClrLst/>
    <dgm:txEffectClrLst/>
  </dgm:styleLbl>
  <dgm:styleLbl name="node4">
    <dgm:fillClrLst>
      <a:schemeClr val="accent5">
        <a:tint val="70000"/>
      </a:schemeClr>
    </dgm:fillClrLst>
    <dgm:linClrLst meth="repeat">
      <a:schemeClr val="lt1"/>
    </dgm:linClrLst>
    <dgm:effectClrLst/>
    <dgm:txLinClrLst/>
    <dgm:txFillClrLst/>
    <dgm:txEffectClrLst/>
  </dgm:styleLbl>
  <dgm:styleLbl name="fgImgPlace1">
    <dgm:fillClrLst>
      <a:schemeClr val="accent5">
        <a:tint val="50000"/>
      </a:schemeClr>
      <a:schemeClr val="accent5">
        <a:tint val="55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5">
        <a:tint val="55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5">
        <a:tint val="55000"/>
      </a:schemeClr>
    </dgm:fillClrLst>
    <dgm:linClrLst meth="repeat">
      <a:schemeClr val="lt1"/>
    </dgm:linClrLst>
    <dgm:effectClrLst/>
    <dgm:txLinClrLst/>
    <dgm:txFillClrLst meth="repeat">
      <a:schemeClr val="lt1"/>
    </dgm:txFillClrLst>
    <dgm:txEffectClrLst/>
  </dgm:styleLbl>
  <dgm:styleLbl name="sibTrans2D1">
    <dgm:fillClrLst meth="cycle">
      <a:schemeClr val="accent5">
        <a:shade val="90000"/>
      </a:schemeClr>
      <a:schemeClr val="accent5">
        <a:tint val="50000"/>
      </a:schemeClr>
    </dgm:fillClrLst>
    <dgm:linClrLst meth="cycle">
      <a:schemeClr val="accent5">
        <a:shade val="90000"/>
      </a:schemeClr>
      <a:schemeClr val="accent5">
        <a:tint val="50000"/>
      </a:schemeClr>
    </dgm:linClrLst>
    <dgm:effectClrLst/>
    <dgm:txLinClrLst/>
    <dgm:txFillClrLst/>
    <dgm:txEffectClrLst/>
  </dgm:styleLbl>
  <dgm:styleLbl name="fgSibTrans2D1">
    <dgm:fillClrLst meth="cycle">
      <a:schemeClr val="accent5">
        <a:shade val="90000"/>
      </a:schemeClr>
      <a:schemeClr val="accent5">
        <a:tint val="50000"/>
      </a:schemeClr>
    </dgm:fillClrLst>
    <dgm:linClrLst meth="cycle">
      <a:schemeClr val="accent5">
        <a:shade val="90000"/>
      </a:schemeClr>
      <a:schemeClr val="accent5">
        <a:tint val="50000"/>
      </a:schemeClr>
    </dgm:linClrLst>
    <dgm:effectClrLst/>
    <dgm:txLinClrLst/>
    <dgm:txFillClrLst/>
    <dgm:txEffectClrLst/>
  </dgm:styleLbl>
  <dgm:styleLbl name="bgSibTrans2D1">
    <dgm:fillClrLst meth="cycle">
      <a:schemeClr val="accent5">
        <a:shade val="90000"/>
      </a:schemeClr>
      <a:schemeClr val="accent5">
        <a:tint val="50000"/>
      </a:schemeClr>
    </dgm:fillClrLst>
    <dgm:linClrLst meth="cycle">
      <a:schemeClr val="accent5">
        <a:shade val="90000"/>
      </a:schemeClr>
      <a:schemeClr val="accent5">
        <a:tint val="50000"/>
      </a:schemeClr>
    </dgm:linClrLst>
    <dgm:effectClrLst/>
    <dgm:txLinClrLst/>
    <dgm:txFillClrLst/>
    <dgm:txEffectClrLst/>
  </dgm:styleLbl>
  <dgm:styleLbl name="fgSibTrans2D1">
    <dgm:fillClrLst meth="cycle">
      <a:schemeClr val="accent5">
        <a:shade val="90000"/>
      </a:schemeClr>
      <a:schemeClr val="accent5">
        <a:tint val="50000"/>
      </a:schemeClr>
    </dgm:fillClrLst>
    <dgm:linClrLst meth="cycle">
      <a:schemeClr val="accent5">
        <a:shade val="90000"/>
      </a:schemeClr>
      <a:schemeClr val="accent5">
        <a:tint val="50000"/>
      </a:schemeClr>
    </dgm:linClrLst>
    <dgm:effectClrLst/>
    <dgm:txLinClrLst/>
    <dgm:txFillClrLst/>
    <dgm:txEffectClrLst/>
  </dgm:styleLbl>
  <dgm:styleLbl name="sibTrans1D1">
    <dgm:fillClrLst meth="cycle">
      <a:schemeClr val="accent5">
        <a:shade val="90000"/>
      </a:schemeClr>
      <a:schemeClr val="accent5">
        <a:tint val="50000"/>
      </a:schemeClr>
    </dgm:fillClrLst>
    <dgm:linClrLst meth="cycle">
      <a:schemeClr val="accent5">
        <a:shade val="90000"/>
      </a:schemeClr>
      <a:schemeClr val="accent5">
        <a:tint val="50000"/>
      </a:schemeClr>
    </dgm:linClrLst>
    <dgm:effectClrLst/>
    <dgm:txLinClrLst/>
    <dgm:txFillClrLst meth="repeat">
      <a:schemeClr val="tx1"/>
    </dgm:txFillClrLst>
    <dgm:txEffectClrLst/>
  </dgm:styleLbl>
  <dgm:styleLbl name="callout">
    <dgm:fillClrLst meth="repeat">
      <a:schemeClr val="accent5"/>
    </dgm:fillClrLst>
    <dgm:linClrLst meth="repeat">
      <a:schemeClr val="accent5"/>
    </dgm:linClrLst>
    <dgm:effectClrLst/>
    <dgm:txLinClrLst/>
    <dgm:txFillClrLst meth="repeat">
      <a:schemeClr val="tx1"/>
    </dgm:txFillClrLst>
    <dgm:txEffectClrLst/>
  </dgm:styleLbl>
  <dgm:styleLbl name="asst0">
    <dgm:fillClrLst meth="repeat">
      <a:schemeClr val="accent5">
        <a:shade val="80000"/>
      </a:schemeClr>
    </dgm:fillClrLst>
    <dgm:linClrLst meth="repeat">
      <a:schemeClr val="lt1"/>
    </dgm:linClrLst>
    <dgm:effectClrLst/>
    <dgm:txLinClrLst/>
    <dgm:txFillClrLst/>
    <dgm:txEffectClrLst/>
  </dgm:styleLbl>
  <dgm:styleLbl name="asst1">
    <dgm:fillClrLst meth="repeat">
      <a:schemeClr val="accent5">
        <a:shade val="80000"/>
      </a:schemeClr>
    </dgm:fillClrLst>
    <dgm:linClrLst meth="repeat">
      <a:schemeClr val="lt1"/>
    </dgm:linClrLst>
    <dgm:effectClrLst/>
    <dgm:txLinClrLst/>
    <dgm:txFillClrLst/>
    <dgm:txEffectClrLst/>
  </dgm:styleLbl>
  <dgm:styleLbl name="asst2">
    <dgm:fillClrLst>
      <a:schemeClr val="accent5">
        <a:tint val="90000"/>
      </a:schemeClr>
    </dgm:fillClrLst>
    <dgm:linClrLst meth="repeat">
      <a:schemeClr val="lt1"/>
    </dgm:linClrLst>
    <dgm:effectClrLst/>
    <dgm:txLinClrLst/>
    <dgm:txFillClrLst/>
    <dgm:txEffectClrLst/>
  </dgm:styleLbl>
  <dgm:styleLbl name="asst3">
    <dgm:fillClrLst>
      <a:schemeClr val="accent5">
        <a:tint val="70000"/>
      </a:schemeClr>
    </dgm:fillClrLst>
    <dgm:linClrLst meth="repeat">
      <a:schemeClr val="lt1"/>
    </dgm:linClrLst>
    <dgm:effectClrLst/>
    <dgm:txLinClrLst/>
    <dgm:txFillClrLst/>
    <dgm:txEffectClrLst/>
  </dgm:styleLbl>
  <dgm:styleLbl name="asst4">
    <dgm:fillClrLst>
      <a:schemeClr val="accent5">
        <a:tint val="50000"/>
      </a:schemeClr>
    </dgm:fillClrLst>
    <dgm:linClrLst meth="repeat">
      <a:schemeClr val="lt1"/>
    </dgm:linClrLst>
    <dgm:effectClrLst/>
    <dgm:txLinClrLst/>
    <dgm:txFillClrLst/>
    <dgm:txEffectClrLst/>
  </dgm:styleLbl>
  <dgm:styleLbl name="parChTrans2D1">
    <dgm:fillClrLst meth="repeat">
      <a:schemeClr val="accent5">
        <a:tint val="60000"/>
      </a:schemeClr>
    </dgm:fillClrLst>
    <dgm:linClrLst meth="repeat">
      <a:schemeClr val="accent5">
        <a:shade val="80000"/>
      </a:schemeClr>
    </dgm:linClrLst>
    <dgm:effectClrLst/>
    <dgm:txLinClrLst/>
    <dgm:txFillClrLst/>
    <dgm:txEffectClrLst/>
  </dgm:styleLbl>
  <dgm:styleLbl name="parChTrans2D2">
    <dgm:fillClrLst meth="repeat">
      <a:schemeClr val="accent5">
        <a:tint val="90000"/>
      </a:schemeClr>
    </dgm:fillClrLst>
    <dgm:linClrLst meth="repeat">
      <a:schemeClr val="accent5">
        <a:tint val="90000"/>
      </a:schemeClr>
    </dgm:linClrLst>
    <dgm:effectClrLst/>
    <dgm:txLinClrLst/>
    <dgm:txFillClrLst/>
    <dgm:txEffectClrLst/>
  </dgm:styleLbl>
  <dgm:styleLbl name="parChTrans2D3">
    <dgm:fillClrLst meth="repeat">
      <a:schemeClr val="accent5">
        <a:tint val="70000"/>
      </a:schemeClr>
    </dgm:fillClrLst>
    <dgm:linClrLst meth="repeat">
      <a:schemeClr val="accent5">
        <a:tint val="70000"/>
      </a:schemeClr>
    </dgm:linClrLst>
    <dgm:effectClrLst/>
    <dgm:txLinClrLst/>
    <dgm:txFillClrLst/>
    <dgm:txEffectClrLst/>
  </dgm:styleLbl>
  <dgm:styleLbl name="parChTrans2D4">
    <dgm:fillClrLst meth="repeat">
      <a:schemeClr val="accent5">
        <a:tint val="50000"/>
      </a:schemeClr>
    </dgm:fillClrLst>
    <dgm:linClrLst meth="repeat">
      <a:schemeClr val="accent5">
        <a:tint val="50000"/>
      </a:schemeClr>
    </dgm:linClrLst>
    <dgm:effectClrLst/>
    <dgm:txLinClrLst/>
    <dgm:txFillClrLst meth="repeat">
      <a:schemeClr val="dk1"/>
    </dgm:txFillClrLst>
    <dgm:txEffectClrLst/>
  </dgm:styleLbl>
  <dgm:styleLbl name="parChTrans1D1">
    <dgm:fillClrLst meth="repeat">
      <a:schemeClr val="accent5">
        <a:shade val="80000"/>
      </a:schemeClr>
    </dgm:fillClrLst>
    <dgm:linClrLst meth="repeat">
      <a:schemeClr val="accent5">
        <a:shade val="80000"/>
      </a:schemeClr>
    </dgm:linClrLst>
    <dgm:effectClrLst/>
    <dgm:txLinClrLst/>
    <dgm:txFillClrLst meth="repeat">
      <a:schemeClr val="tx1"/>
    </dgm:txFillClrLst>
    <dgm:txEffectClrLst/>
  </dgm:styleLbl>
  <dgm:styleLbl name="parChTrans1D2">
    <dgm:fillClrLst meth="repeat">
      <a:schemeClr val="accent5">
        <a:tint val="90000"/>
      </a:schemeClr>
    </dgm:fillClrLst>
    <dgm:linClrLst meth="repeat">
      <a:schemeClr val="accent5">
        <a:tint val="90000"/>
      </a:schemeClr>
    </dgm:linClrLst>
    <dgm:effectClrLst/>
    <dgm:txLinClrLst/>
    <dgm:txFillClrLst meth="repeat">
      <a:schemeClr val="tx1"/>
    </dgm:txFillClrLst>
    <dgm:txEffectClrLst/>
  </dgm:styleLbl>
  <dgm:styleLbl name="parChTrans1D3">
    <dgm:fillClrLst meth="repeat">
      <a:schemeClr val="accent5">
        <a:tint val="70000"/>
      </a:schemeClr>
    </dgm:fillClrLst>
    <dgm:linClrLst meth="repeat">
      <a:schemeClr val="accent5">
        <a:tint val="70000"/>
      </a:schemeClr>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5">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meth="cycle">
      <a:schemeClr val="accent5">
        <a:shade val="50000"/>
      </a:schemeClr>
      <a:schemeClr val="accent5">
        <a:tint val="55000"/>
      </a:schemeClr>
    </dgm:linClrLst>
    <dgm:effectClrLst/>
    <dgm:txLinClrLst/>
    <dgm:txFillClrLst meth="repeat">
      <a:schemeClr val="dk1"/>
    </dgm:txFillClrLst>
    <dgm:txEffectClrLst/>
  </dgm:styleLbl>
  <dgm:styleLbl name="conFgAcc1">
    <dgm:fillClrLst meth="repeat">
      <a:schemeClr val="lt1">
        <a:alpha val="90000"/>
      </a:schemeClr>
    </dgm:fillClrLst>
    <dgm:linClrLst meth="cycle">
      <a:schemeClr val="accent5">
        <a:shade val="50000"/>
      </a:schemeClr>
      <a:schemeClr val="accent5">
        <a:tint val="55000"/>
      </a:schemeClr>
    </dgm:linClrLst>
    <dgm:effectClrLst/>
    <dgm:txLinClrLst/>
    <dgm:txFillClrLst meth="repeat">
      <a:schemeClr val="dk1"/>
    </dgm:txFillClrLst>
    <dgm:txEffectClrLst/>
  </dgm:styleLbl>
  <dgm:styleLbl name="alignAcc1">
    <dgm:fillClrLst meth="repeat">
      <a:schemeClr val="lt1">
        <a:alpha val="90000"/>
      </a:schemeClr>
    </dgm:fillClrLst>
    <dgm:linClrLst meth="cycle">
      <a:schemeClr val="accent5">
        <a:shade val="50000"/>
      </a:schemeClr>
      <a:schemeClr val="accent5">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meth="cycle">
      <a:schemeClr val="accent5">
        <a:shade val="50000"/>
      </a:schemeClr>
      <a:schemeClr val="accent5">
        <a:tint val="55000"/>
      </a:schemeClr>
    </dgm:linClrLst>
    <dgm:effectClrLst/>
    <dgm:txLinClrLst/>
    <dgm:txFillClrLst meth="repeat">
      <a:schemeClr val="dk1"/>
    </dgm:txFillClrLst>
    <dgm:txEffectClrLst/>
  </dgm:styleLbl>
  <dgm:styleLbl name="solidFgAcc1">
    <dgm:fillClrLst meth="repeat">
      <a:schemeClr val="lt1"/>
    </dgm:fillClrLst>
    <dgm:linClrLst meth="cycle">
      <a:schemeClr val="accent5">
        <a:shade val="50000"/>
      </a:schemeClr>
      <a:schemeClr val="accent5">
        <a:tint val="55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5"/>
    </dgm:linClrLst>
    <dgm:effectClrLst/>
    <dgm:txLinClrLst/>
    <dgm:txFillClrLst meth="repeat">
      <a:schemeClr val="dk1"/>
    </dgm:txFillClrLst>
    <dgm:txEffectClrLst/>
  </dgm:styleLbl>
  <dgm:styleLbl name="solidBgAcc1">
    <dgm:fillClrLst meth="repeat">
      <a:schemeClr val="lt1"/>
    </dgm:fillClrLst>
    <dgm:linClrLst meth="repeat">
      <a:schemeClr val="accent5"/>
    </dgm:linClrLst>
    <dgm:effectClrLst/>
    <dgm:txLinClrLst/>
    <dgm:txFillClrLst meth="repeat">
      <a:schemeClr val="dk1"/>
    </dgm:txFillClrLst>
    <dgm:txEffectClrLst/>
  </dgm:styleLbl>
  <dgm:styleLbl name="fgAccFollowNode1">
    <dgm:fillClrLst meth="repeat">
      <a:schemeClr val="accent5">
        <a:alpha val="90000"/>
        <a:tint val="55000"/>
      </a:schemeClr>
    </dgm:fillClrLst>
    <dgm:linClrLst meth="repeat">
      <a:schemeClr val="accent5">
        <a:alpha val="90000"/>
        <a:tint val="55000"/>
      </a:schemeClr>
    </dgm:linClrLst>
    <dgm:effectClrLst/>
    <dgm:txLinClrLst/>
    <dgm:txFillClrLst meth="repeat">
      <a:schemeClr val="dk1"/>
    </dgm:txFillClrLst>
    <dgm:txEffectClrLst/>
  </dgm:styleLbl>
  <dgm:styleLbl name="alignAccFollowNode1">
    <dgm:fillClrLst meth="repeat">
      <a:schemeClr val="accent5">
        <a:alpha val="90000"/>
        <a:tint val="55000"/>
      </a:schemeClr>
    </dgm:fillClrLst>
    <dgm:linClrLst meth="repeat">
      <a:schemeClr val="accent5">
        <a:alpha val="90000"/>
        <a:tint val="55000"/>
      </a:schemeClr>
    </dgm:linClrLst>
    <dgm:effectClrLst/>
    <dgm:txLinClrLst/>
    <dgm:txFillClrLst meth="repeat">
      <a:schemeClr val="dk1"/>
    </dgm:txFillClrLst>
    <dgm:txEffectClrLst/>
  </dgm:styleLbl>
  <dgm:styleLbl name="bgAccFollowNode1">
    <dgm:fillClrLst meth="repeat">
      <a:schemeClr val="accent5">
        <a:alpha val="90000"/>
        <a:tint val="55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5">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5">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5">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5">
        <a:tint val="50000"/>
      </a:schemeClr>
    </dgm:linClrLst>
    <dgm:effectClrLst/>
    <dgm:txLinClrLst/>
    <dgm:txFillClrLst meth="repeat">
      <a:schemeClr val="dk1"/>
    </dgm:txFillClrLst>
    <dgm:txEffectClrLst/>
  </dgm:styleLbl>
  <dgm:styleLbl name="bgShp">
    <dgm:fillClrLst meth="repeat">
      <a:schemeClr val="accent5">
        <a:tint val="55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55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55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6394E96-ECFD-44A7-8948-C61BA8944021}" type="doc">
      <dgm:prSet loTypeId="urn:microsoft.com/office/officeart/2005/8/layout/StepDownProcess" loCatId="process" qsTypeId="urn:microsoft.com/office/officeart/2005/8/quickstyle/simple2" qsCatId="simple" csTypeId="urn:microsoft.com/office/officeart/2005/8/colors/accent5_4" csCatId="accent5" phldr="1"/>
      <dgm:spPr/>
      <dgm:t>
        <a:bodyPr/>
        <a:lstStyle/>
        <a:p>
          <a:endParaRPr lang="en-US"/>
        </a:p>
      </dgm:t>
    </dgm:pt>
    <dgm:pt modelId="{484FC71B-1DA7-41D9-B04B-8238672091E8}">
      <dgm:prSet phldrT="[Text]"/>
      <dgm:spPr/>
      <dgm:t>
        <a:bodyPr/>
        <a:lstStyle/>
        <a:p>
          <a:r>
            <a:rPr lang="en-US" dirty="0" smtClean="0"/>
            <a:t>June 2016 – April 2017</a:t>
          </a:r>
          <a:endParaRPr lang="en-US" dirty="0"/>
        </a:p>
      </dgm:t>
    </dgm:pt>
    <dgm:pt modelId="{A6D5E300-24AB-488E-AC5B-31E440849619}" type="parTrans" cxnId="{8C135DDC-D54E-447B-B779-072BC8185418}">
      <dgm:prSet/>
      <dgm:spPr/>
      <dgm:t>
        <a:bodyPr/>
        <a:lstStyle/>
        <a:p>
          <a:endParaRPr lang="en-US"/>
        </a:p>
      </dgm:t>
    </dgm:pt>
    <dgm:pt modelId="{810864D3-AB50-410E-9585-A5529FEFAE8D}" type="sibTrans" cxnId="{8C135DDC-D54E-447B-B779-072BC8185418}">
      <dgm:prSet/>
      <dgm:spPr/>
      <dgm:t>
        <a:bodyPr/>
        <a:lstStyle/>
        <a:p>
          <a:endParaRPr lang="en-US"/>
        </a:p>
      </dgm:t>
    </dgm:pt>
    <dgm:pt modelId="{40D74080-B2B3-4206-81E0-99ACA41628C7}">
      <dgm:prSet phldrT="[Text]" custT="1"/>
      <dgm:spPr/>
      <dgm:t>
        <a:bodyPr/>
        <a:lstStyle/>
        <a:p>
          <a:r>
            <a:rPr lang="en-US" sz="1800" b="0" dirty="0" smtClean="0"/>
            <a:t>Roundtables and Teleconferences - Phases I, II, and III</a:t>
          </a:r>
          <a:endParaRPr lang="en-US" sz="1800" b="0" dirty="0"/>
        </a:p>
      </dgm:t>
    </dgm:pt>
    <dgm:pt modelId="{47384357-877A-4268-B541-D7A9A0B07A3B}" type="parTrans" cxnId="{C3B1511E-6265-4020-BF31-B3A85A7FD188}">
      <dgm:prSet/>
      <dgm:spPr/>
      <dgm:t>
        <a:bodyPr/>
        <a:lstStyle/>
        <a:p>
          <a:endParaRPr lang="en-US"/>
        </a:p>
      </dgm:t>
    </dgm:pt>
    <dgm:pt modelId="{E98DA6CF-804E-40D7-8EBC-38D6746E0F94}" type="sibTrans" cxnId="{C3B1511E-6265-4020-BF31-B3A85A7FD188}">
      <dgm:prSet/>
      <dgm:spPr/>
      <dgm:t>
        <a:bodyPr/>
        <a:lstStyle/>
        <a:p>
          <a:endParaRPr lang="en-US"/>
        </a:p>
      </dgm:t>
    </dgm:pt>
    <dgm:pt modelId="{67B5F8EB-B4AD-44EF-9867-9ACDFF3561B3}">
      <dgm:prSet phldrT="[Text]"/>
      <dgm:spPr/>
      <dgm:t>
        <a:bodyPr/>
        <a:lstStyle/>
        <a:p>
          <a:r>
            <a:rPr lang="en-US" dirty="0" smtClean="0"/>
            <a:t>February – March 2017</a:t>
          </a:r>
          <a:endParaRPr lang="en-US" dirty="0"/>
        </a:p>
      </dgm:t>
    </dgm:pt>
    <dgm:pt modelId="{CBDD6E38-B57D-48A1-9EF5-ED6C25684947}" type="parTrans" cxnId="{AD737F37-9162-4CE0-8771-9D84870C13FC}">
      <dgm:prSet/>
      <dgm:spPr/>
      <dgm:t>
        <a:bodyPr/>
        <a:lstStyle/>
        <a:p>
          <a:endParaRPr lang="en-US"/>
        </a:p>
      </dgm:t>
    </dgm:pt>
    <dgm:pt modelId="{64C5A24F-296A-4B41-A8B1-1AC63F234705}" type="sibTrans" cxnId="{AD737F37-9162-4CE0-8771-9D84870C13FC}">
      <dgm:prSet/>
      <dgm:spPr/>
      <dgm:t>
        <a:bodyPr/>
        <a:lstStyle/>
        <a:p>
          <a:endParaRPr lang="en-US"/>
        </a:p>
      </dgm:t>
    </dgm:pt>
    <dgm:pt modelId="{5198DAC2-C5F4-4811-B252-F76BA88157D3}">
      <dgm:prSet phldrT="[Text]" custT="1"/>
      <dgm:spPr/>
      <dgm:t>
        <a:bodyPr/>
        <a:lstStyle/>
        <a:p>
          <a:r>
            <a:rPr lang="en-US" sz="1800" dirty="0" smtClean="0"/>
            <a:t>Online Public Consultation </a:t>
          </a:r>
          <a:endParaRPr lang="en-US" sz="1800" dirty="0"/>
        </a:p>
      </dgm:t>
    </dgm:pt>
    <dgm:pt modelId="{EEAC800A-E323-4E92-9206-4350EE6845A4}" type="parTrans" cxnId="{E5042469-F6B4-46A8-AC6E-7AEE799B643D}">
      <dgm:prSet/>
      <dgm:spPr/>
      <dgm:t>
        <a:bodyPr/>
        <a:lstStyle/>
        <a:p>
          <a:endParaRPr lang="en-US"/>
        </a:p>
      </dgm:t>
    </dgm:pt>
    <dgm:pt modelId="{F8842955-DD40-49A6-9545-049A89C73D16}" type="sibTrans" cxnId="{E5042469-F6B4-46A8-AC6E-7AEE799B643D}">
      <dgm:prSet/>
      <dgm:spPr/>
      <dgm:t>
        <a:bodyPr/>
        <a:lstStyle/>
        <a:p>
          <a:endParaRPr lang="en-US"/>
        </a:p>
      </dgm:t>
    </dgm:pt>
    <dgm:pt modelId="{724D7F61-A709-434D-A531-762C033B5EC3}">
      <dgm:prSet phldrT="[Text]"/>
      <dgm:spPr/>
      <dgm:t>
        <a:bodyPr/>
        <a:lstStyle/>
        <a:p>
          <a:r>
            <a:rPr lang="en-US" dirty="0" smtClean="0"/>
            <a:t>November 2017</a:t>
          </a:r>
          <a:endParaRPr lang="en-US" dirty="0"/>
        </a:p>
      </dgm:t>
    </dgm:pt>
    <dgm:pt modelId="{4B661688-37CC-4187-BF85-0EACEC9B39FE}" type="parTrans" cxnId="{21805C7A-FFA5-48B6-AE51-6395CF5F5E7A}">
      <dgm:prSet/>
      <dgm:spPr/>
      <dgm:t>
        <a:bodyPr/>
        <a:lstStyle/>
        <a:p>
          <a:endParaRPr lang="en-US"/>
        </a:p>
      </dgm:t>
    </dgm:pt>
    <dgm:pt modelId="{A5AD1189-2101-46AA-9706-D79B3DDEA274}" type="sibTrans" cxnId="{21805C7A-FFA5-48B6-AE51-6395CF5F5E7A}">
      <dgm:prSet/>
      <dgm:spPr/>
      <dgm:t>
        <a:bodyPr/>
        <a:lstStyle/>
        <a:p>
          <a:endParaRPr lang="en-US"/>
        </a:p>
      </dgm:t>
    </dgm:pt>
    <dgm:pt modelId="{D96DD2AC-EFA0-4B3E-9F30-EA2228A980CA}">
      <dgm:prSet phldrT="[Text]" custT="1"/>
      <dgm:spPr/>
      <dgm:t>
        <a:bodyPr/>
        <a:lstStyle/>
        <a:p>
          <a:r>
            <a:rPr lang="en-US" sz="1800" dirty="0" smtClean="0"/>
            <a:t>Bill C-65 Introduced in House of Commons </a:t>
          </a:r>
          <a:endParaRPr lang="en-US" sz="1800" dirty="0"/>
        </a:p>
      </dgm:t>
    </dgm:pt>
    <dgm:pt modelId="{5FB4185E-C9C4-4BB8-93AC-86B0B7B03AAE}" type="parTrans" cxnId="{E98A5708-5D74-4C94-8D71-1C3CC44B9D30}">
      <dgm:prSet/>
      <dgm:spPr/>
      <dgm:t>
        <a:bodyPr/>
        <a:lstStyle/>
        <a:p>
          <a:endParaRPr lang="en-US"/>
        </a:p>
      </dgm:t>
    </dgm:pt>
    <dgm:pt modelId="{90957EE5-657C-42C2-8DE7-9C8C7FF87B21}" type="sibTrans" cxnId="{E98A5708-5D74-4C94-8D71-1C3CC44B9D30}">
      <dgm:prSet/>
      <dgm:spPr/>
      <dgm:t>
        <a:bodyPr/>
        <a:lstStyle/>
        <a:p>
          <a:endParaRPr lang="en-US"/>
        </a:p>
      </dgm:t>
    </dgm:pt>
    <dgm:pt modelId="{20980C97-867C-49EC-AF4F-39C64E13F44D}">
      <dgm:prSet/>
      <dgm:spPr/>
      <dgm:t>
        <a:bodyPr/>
        <a:lstStyle/>
        <a:p>
          <a:r>
            <a:rPr lang="en-US" dirty="0" smtClean="0"/>
            <a:t>October 2018</a:t>
          </a:r>
          <a:endParaRPr lang="en-US" dirty="0"/>
        </a:p>
      </dgm:t>
    </dgm:pt>
    <dgm:pt modelId="{48544666-BAE4-4AC1-A11B-2FDD1B1FF48F}" type="parTrans" cxnId="{E7387FF6-77FA-4EAD-8E08-E7421783C43C}">
      <dgm:prSet/>
      <dgm:spPr/>
      <dgm:t>
        <a:bodyPr/>
        <a:lstStyle/>
        <a:p>
          <a:endParaRPr lang="en-US"/>
        </a:p>
      </dgm:t>
    </dgm:pt>
    <dgm:pt modelId="{0E9E1636-488B-4666-8784-7C097DF2CE67}" type="sibTrans" cxnId="{E7387FF6-77FA-4EAD-8E08-E7421783C43C}">
      <dgm:prSet/>
      <dgm:spPr/>
      <dgm:t>
        <a:bodyPr/>
        <a:lstStyle/>
        <a:p>
          <a:endParaRPr lang="en-US"/>
        </a:p>
      </dgm:t>
    </dgm:pt>
    <dgm:pt modelId="{2E9B2636-59A9-4D63-BB7D-A45D8748B7C2}">
      <dgm:prSet custT="1"/>
      <dgm:spPr/>
      <dgm:t>
        <a:bodyPr/>
        <a:lstStyle/>
        <a:p>
          <a:r>
            <a:rPr lang="en-US" sz="1800" dirty="0" smtClean="0"/>
            <a:t>Bill C-65 Receives Royal Assent</a:t>
          </a:r>
          <a:endParaRPr lang="en-US" sz="1800" dirty="0"/>
        </a:p>
      </dgm:t>
    </dgm:pt>
    <dgm:pt modelId="{7C48C1EA-7EDD-4AD7-9957-47F7D2C65A4B}" type="parTrans" cxnId="{F0F2DB46-521C-4883-8F23-459F3CD6338B}">
      <dgm:prSet/>
      <dgm:spPr/>
      <dgm:t>
        <a:bodyPr/>
        <a:lstStyle/>
        <a:p>
          <a:endParaRPr lang="en-US"/>
        </a:p>
      </dgm:t>
    </dgm:pt>
    <dgm:pt modelId="{02B5F6C8-7DC2-459B-A39E-2B9F1889206C}" type="sibTrans" cxnId="{F0F2DB46-521C-4883-8F23-459F3CD6338B}">
      <dgm:prSet/>
      <dgm:spPr/>
      <dgm:t>
        <a:bodyPr/>
        <a:lstStyle/>
        <a:p>
          <a:endParaRPr lang="en-US"/>
        </a:p>
      </dgm:t>
    </dgm:pt>
    <dgm:pt modelId="{4B0FA833-4E35-42D0-92B0-D11252ED2DE3}" type="pres">
      <dgm:prSet presAssocID="{B6394E96-ECFD-44A7-8948-C61BA8944021}" presName="rootnode" presStyleCnt="0">
        <dgm:presLayoutVars>
          <dgm:chMax/>
          <dgm:chPref/>
          <dgm:dir/>
          <dgm:animLvl val="lvl"/>
        </dgm:presLayoutVars>
      </dgm:prSet>
      <dgm:spPr/>
      <dgm:t>
        <a:bodyPr/>
        <a:lstStyle/>
        <a:p>
          <a:endParaRPr lang="en-US"/>
        </a:p>
      </dgm:t>
    </dgm:pt>
    <dgm:pt modelId="{F5DCE2E0-EB5B-42FA-AB4C-FE046ECA9619}" type="pres">
      <dgm:prSet presAssocID="{484FC71B-1DA7-41D9-B04B-8238672091E8}" presName="composite" presStyleCnt="0"/>
      <dgm:spPr/>
    </dgm:pt>
    <dgm:pt modelId="{426549CF-D682-4930-856A-4A8F2B08F7B8}" type="pres">
      <dgm:prSet presAssocID="{484FC71B-1DA7-41D9-B04B-8238672091E8}" presName="bentUpArrow1" presStyleLbl="alignImgPlace1" presStyleIdx="0" presStyleCnt="3"/>
      <dgm:spPr/>
    </dgm:pt>
    <dgm:pt modelId="{9AC0422D-3C96-4A1A-8692-C3D02970FAE9}" type="pres">
      <dgm:prSet presAssocID="{484FC71B-1DA7-41D9-B04B-8238672091E8}" presName="ParentText" presStyleLbl="node1" presStyleIdx="0" presStyleCnt="4">
        <dgm:presLayoutVars>
          <dgm:chMax val="1"/>
          <dgm:chPref val="1"/>
          <dgm:bulletEnabled val="1"/>
        </dgm:presLayoutVars>
      </dgm:prSet>
      <dgm:spPr/>
      <dgm:t>
        <a:bodyPr/>
        <a:lstStyle/>
        <a:p>
          <a:endParaRPr lang="en-US"/>
        </a:p>
      </dgm:t>
    </dgm:pt>
    <dgm:pt modelId="{57D5859E-159C-4D3E-83FD-1EC3C0139F81}" type="pres">
      <dgm:prSet presAssocID="{484FC71B-1DA7-41D9-B04B-8238672091E8}" presName="ChildText" presStyleLbl="revTx" presStyleIdx="0" presStyleCnt="4" custScaleX="243919" custLinFactNeighborX="73335" custLinFactNeighborY="-3093">
        <dgm:presLayoutVars>
          <dgm:chMax val="0"/>
          <dgm:chPref val="0"/>
          <dgm:bulletEnabled val="1"/>
        </dgm:presLayoutVars>
      </dgm:prSet>
      <dgm:spPr/>
      <dgm:t>
        <a:bodyPr/>
        <a:lstStyle/>
        <a:p>
          <a:endParaRPr lang="en-US"/>
        </a:p>
      </dgm:t>
    </dgm:pt>
    <dgm:pt modelId="{7A88942A-7A22-4ED5-8BA3-07DF65120A68}" type="pres">
      <dgm:prSet presAssocID="{810864D3-AB50-410E-9585-A5529FEFAE8D}" presName="sibTrans" presStyleCnt="0"/>
      <dgm:spPr/>
    </dgm:pt>
    <dgm:pt modelId="{D9BD7495-38E3-48CC-9502-6E477CE12102}" type="pres">
      <dgm:prSet presAssocID="{67B5F8EB-B4AD-44EF-9867-9ACDFF3561B3}" presName="composite" presStyleCnt="0"/>
      <dgm:spPr/>
    </dgm:pt>
    <dgm:pt modelId="{8522DF6A-6870-47CB-AE82-D5521C6E9A0D}" type="pres">
      <dgm:prSet presAssocID="{67B5F8EB-B4AD-44EF-9867-9ACDFF3561B3}" presName="bentUpArrow1" presStyleLbl="alignImgPlace1" presStyleIdx="1" presStyleCnt="3"/>
      <dgm:spPr/>
    </dgm:pt>
    <dgm:pt modelId="{1662B6B2-8582-45F0-A0FA-FE02B3EFB652}" type="pres">
      <dgm:prSet presAssocID="{67B5F8EB-B4AD-44EF-9867-9ACDFF3561B3}" presName="ParentText" presStyleLbl="node1" presStyleIdx="1" presStyleCnt="4">
        <dgm:presLayoutVars>
          <dgm:chMax val="1"/>
          <dgm:chPref val="1"/>
          <dgm:bulletEnabled val="1"/>
        </dgm:presLayoutVars>
      </dgm:prSet>
      <dgm:spPr/>
      <dgm:t>
        <a:bodyPr/>
        <a:lstStyle/>
        <a:p>
          <a:endParaRPr lang="en-US"/>
        </a:p>
      </dgm:t>
    </dgm:pt>
    <dgm:pt modelId="{E6664B5D-DBF8-4198-BF93-7E5158EA63DA}" type="pres">
      <dgm:prSet presAssocID="{67B5F8EB-B4AD-44EF-9867-9ACDFF3561B3}" presName="ChildText" presStyleLbl="revTx" presStyleIdx="1" presStyleCnt="4" custScaleX="155209" custLinFactNeighborX="26463" custLinFactNeighborY="-8720">
        <dgm:presLayoutVars>
          <dgm:chMax val="0"/>
          <dgm:chPref val="0"/>
          <dgm:bulletEnabled val="1"/>
        </dgm:presLayoutVars>
      </dgm:prSet>
      <dgm:spPr/>
      <dgm:t>
        <a:bodyPr/>
        <a:lstStyle/>
        <a:p>
          <a:endParaRPr lang="en-US"/>
        </a:p>
      </dgm:t>
    </dgm:pt>
    <dgm:pt modelId="{3F706937-9F9B-499A-84F4-2739F26A1459}" type="pres">
      <dgm:prSet presAssocID="{64C5A24F-296A-4B41-A8B1-1AC63F234705}" presName="sibTrans" presStyleCnt="0"/>
      <dgm:spPr/>
    </dgm:pt>
    <dgm:pt modelId="{094F650E-3387-4CD7-A554-CF2D2E8A2F4D}" type="pres">
      <dgm:prSet presAssocID="{724D7F61-A709-434D-A531-762C033B5EC3}" presName="composite" presStyleCnt="0"/>
      <dgm:spPr/>
    </dgm:pt>
    <dgm:pt modelId="{36DA11A1-A79A-42BF-9ACA-628A1E6C7044}" type="pres">
      <dgm:prSet presAssocID="{724D7F61-A709-434D-A531-762C033B5EC3}" presName="bentUpArrow1" presStyleLbl="alignImgPlace1" presStyleIdx="2" presStyleCnt="3"/>
      <dgm:spPr/>
    </dgm:pt>
    <dgm:pt modelId="{691FD83E-9C07-4BA7-8C66-3538F973FD1A}" type="pres">
      <dgm:prSet presAssocID="{724D7F61-A709-434D-A531-762C033B5EC3}" presName="ParentText" presStyleLbl="node1" presStyleIdx="2" presStyleCnt="4">
        <dgm:presLayoutVars>
          <dgm:chMax val="1"/>
          <dgm:chPref val="1"/>
          <dgm:bulletEnabled val="1"/>
        </dgm:presLayoutVars>
      </dgm:prSet>
      <dgm:spPr/>
      <dgm:t>
        <a:bodyPr/>
        <a:lstStyle/>
        <a:p>
          <a:endParaRPr lang="en-US"/>
        </a:p>
      </dgm:t>
    </dgm:pt>
    <dgm:pt modelId="{FBEEC4A8-1690-4313-B3CC-141315321E33}" type="pres">
      <dgm:prSet presAssocID="{724D7F61-A709-434D-A531-762C033B5EC3}" presName="ChildText" presStyleLbl="revTx" presStyleIdx="2" presStyleCnt="4" custScaleX="251637" custLinFactNeighborX="76869" custLinFactNeighborY="-5235">
        <dgm:presLayoutVars>
          <dgm:chMax val="0"/>
          <dgm:chPref val="0"/>
          <dgm:bulletEnabled val="1"/>
        </dgm:presLayoutVars>
      </dgm:prSet>
      <dgm:spPr/>
      <dgm:t>
        <a:bodyPr/>
        <a:lstStyle/>
        <a:p>
          <a:endParaRPr lang="en-US"/>
        </a:p>
      </dgm:t>
    </dgm:pt>
    <dgm:pt modelId="{10432D02-4BF0-4A07-AD25-AF4ED76C6C24}" type="pres">
      <dgm:prSet presAssocID="{A5AD1189-2101-46AA-9706-D79B3DDEA274}" presName="sibTrans" presStyleCnt="0"/>
      <dgm:spPr/>
    </dgm:pt>
    <dgm:pt modelId="{66393BC5-3B24-4631-B0C0-1DF7A8EBE3D2}" type="pres">
      <dgm:prSet presAssocID="{20980C97-867C-49EC-AF4F-39C64E13F44D}" presName="composite" presStyleCnt="0"/>
      <dgm:spPr/>
    </dgm:pt>
    <dgm:pt modelId="{7C4AE1D2-1A22-4595-891F-1FAB5F18C390}" type="pres">
      <dgm:prSet presAssocID="{20980C97-867C-49EC-AF4F-39C64E13F44D}" presName="ParentText" presStyleLbl="node1" presStyleIdx="3" presStyleCnt="4">
        <dgm:presLayoutVars>
          <dgm:chMax val="1"/>
          <dgm:chPref val="1"/>
          <dgm:bulletEnabled val="1"/>
        </dgm:presLayoutVars>
      </dgm:prSet>
      <dgm:spPr/>
      <dgm:t>
        <a:bodyPr/>
        <a:lstStyle/>
        <a:p>
          <a:endParaRPr lang="en-US"/>
        </a:p>
      </dgm:t>
    </dgm:pt>
    <dgm:pt modelId="{370B3F41-39A3-47FD-ABC2-A2E5EE2B2113}" type="pres">
      <dgm:prSet presAssocID="{20980C97-867C-49EC-AF4F-39C64E13F44D}" presName="FinalChildText" presStyleLbl="revTx" presStyleIdx="3" presStyleCnt="4" custLinFactNeighborX="2945" custLinFactNeighborY="9085">
        <dgm:presLayoutVars>
          <dgm:chMax val="0"/>
          <dgm:chPref val="0"/>
          <dgm:bulletEnabled val="1"/>
        </dgm:presLayoutVars>
      </dgm:prSet>
      <dgm:spPr/>
      <dgm:t>
        <a:bodyPr/>
        <a:lstStyle/>
        <a:p>
          <a:endParaRPr lang="en-US"/>
        </a:p>
      </dgm:t>
    </dgm:pt>
  </dgm:ptLst>
  <dgm:cxnLst>
    <dgm:cxn modelId="{1A434E35-27D1-48C0-82DB-375836B4F355}" type="presOf" srcId="{67B5F8EB-B4AD-44EF-9867-9ACDFF3561B3}" destId="{1662B6B2-8582-45F0-A0FA-FE02B3EFB652}" srcOrd="0" destOrd="0" presId="urn:microsoft.com/office/officeart/2005/8/layout/StepDownProcess"/>
    <dgm:cxn modelId="{E7387FF6-77FA-4EAD-8E08-E7421783C43C}" srcId="{B6394E96-ECFD-44A7-8948-C61BA8944021}" destId="{20980C97-867C-49EC-AF4F-39C64E13F44D}" srcOrd="3" destOrd="0" parTransId="{48544666-BAE4-4AC1-A11B-2FDD1B1FF48F}" sibTransId="{0E9E1636-488B-4666-8784-7C097DF2CE67}"/>
    <dgm:cxn modelId="{C3B1511E-6265-4020-BF31-B3A85A7FD188}" srcId="{484FC71B-1DA7-41D9-B04B-8238672091E8}" destId="{40D74080-B2B3-4206-81E0-99ACA41628C7}" srcOrd="0" destOrd="0" parTransId="{47384357-877A-4268-B541-D7A9A0B07A3B}" sibTransId="{E98DA6CF-804E-40D7-8EBC-38D6746E0F94}"/>
    <dgm:cxn modelId="{8D6438F5-E27D-430A-9206-1A27B4BE6D9E}" type="presOf" srcId="{724D7F61-A709-434D-A531-762C033B5EC3}" destId="{691FD83E-9C07-4BA7-8C66-3538F973FD1A}" srcOrd="0" destOrd="0" presId="urn:microsoft.com/office/officeart/2005/8/layout/StepDownProcess"/>
    <dgm:cxn modelId="{5753159D-D86D-495C-81DC-FDBEACDF299D}" type="presOf" srcId="{2E9B2636-59A9-4D63-BB7D-A45D8748B7C2}" destId="{370B3F41-39A3-47FD-ABC2-A2E5EE2B2113}" srcOrd="0" destOrd="0" presId="urn:microsoft.com/office/officeart/2005/8/layout/StepDownProcess"/>
    <dgm:cxn modelId="{08A520A9-E9A2-47D9-8B9D-C18D4F8B7D4E}" type="presOf" srcId="{5198DAC2-C5F4-4811-B252-F76BA88157D3}" destId="{E6664B5D-DBF8-4198-BF93-7E5158EA63DA}" srcOrd="0" destOrd="0" presId="urn:microsoft.com/office/officeart/2005/8/layout/StepDownProcess"/>
    <dgm:cxn modelId="{F0F2DB46-521C-4883-8F23-459F3CD6338B}" srcId="{20980C97-867C-49EC-AF4F-39C64E13F44D}" destId="{2E9B2636-59A9-4D63-BB7D-A45D8748B7C2}" srcOrd="0" destOrd="0" parTransId="{7C48C1EA-7EDD-4AD7-9957-47F7D2C65A4B}" sibTransId="{02B5F6C8-7DC2-459B-A39E-2B9F1889206C}"/>
    <dgm:cxn modelId="{21805C7A-FFA5-48B6-AE51-6395CF5F5E7A}" srcId="{B6394E96-ECFD-44A7-8948-C61BA8944021}" destId="{724D7F61-A709-434D-A531-762C033B5EC3}" srcOrd="2" destOrd="0" parTransId="{4B661688-37CC-4187-BF85-0EACEC9B39FE}" sibTransId="{A5AD1189-2101-46AA-9706-D79B3DDEA274}"/>
    <dgm:cxn modelId="{21649B6B-907E-4FA5-97F2-7CC86C2BD26F}" type="presOf" srcId="{40D74080-B2B3-4206-81E0-99ACA41628C7}" destId="{57D5859E-159C-4D3E-83FD-1EC3C0139F81}" srcOrd="0" destOrd="0" presId="urn:microsoft.com/office/officeart/2005/8/layout/StepDownProcess"/>
    <dgm:cxn modelId="{8C135DDC-D54E-447B-B779-072BC8185418}" srcId="{B6394E96-ECFD-44A7-8948-C61BA8944021}" destId="{484FC71B-1DA7-41D9-B04B-8238672091E8}" srcOrd="0" destOrd="0" parTransId="{A6D5E300-24AB-488E-AC5B-31E440849619}" sibTransId="{810864D3-AB50-410E-9585-A5529FEFAE8D}"/>
    <dgm:cxn modelId="{E5042469-F6B4-46A8-AC6E-7AEE799B643D}" srcId="{67B5F8EB-B4AD-44EF-9867-9ACDFF3561B3}" destId="{5198DAC2-C5F4-4811-B252-F76BA88157D3}" srcOrd="0" destOrd="0" parTransId="{EEAC800A-E323-4E92-9206-4350EE6845A4}" sibTransId="{F8842955-DD40-49A6-9545-049A89C73D16}"/>
    <dgm:cxn modelId="{ACED50B7-8C5D-4F15-8491-462D3A142D76}" type="presOf" srcId="{B6394E96-ECFD-44A7-8948-C61BA8944021}" destId="{4B0FA833-4E35-42D0-92B0-D11252ED2DE3}" srcOrd="0" destOrd="0" presId="urn:microsoft.com/office/officeart/2005/8/layout/StepDownProcess"/>
    <dgm:cxn modelId="{E98A5708-5D74-4C94-8D71-1C3CC44B9D30}" srcId="{724D7F61-A709-434D-A531-762C033B5EC3}" destId="{D96DD2AC-EFA0-4B3E-9F30-EA2228A980CA}" srcOrd="0" destOrd="0" parTransId="{5FB4185E-C9C4-4BB8-93AC-86B0B7B03AAE}" sibTransId="{90957EE5-657C-42C2-8DE7-9C8C7FF87B21}"/>
    <dgm:cxn modelId="{D0CDA3D3-D9B7-4242-9340-5230EBC41B18}" type="presOf" srcId="{D96DD2AC-EFA0-4B3E-9F30-EA2228A980CA}" destId="{FBEEC4A8-1690-4313-B3CC-141315321E33}" srcOrd="0" destOrd="0" presId="urn:microsoft.com/office/officeart/2005/8/layout/StepDownProcess"/>
    <dgm:cxn modelId="{AD737F37-9162-4CE0-8771-9D84870C13FC}" srcId="{B6394E96-ECFD-44A7-8948-C61BA8944021}" destId="{67B5F8EB-B4AD-44EF-9867-9ACDFF3561B3}" srcOrd="1" destOrd="0" parTransId="{CBDD6E38-B57D-48A1-9EF5-ED6C25684947}" sibTransId="{64C5A24F-296A-4B41-A8B1-1AC63F234705}"/>
    <dgm:cxn modelId="{8B6E1415-97A2-4C94-9752-53FB5C9724BF}" type="presOf" srcId="{484FC71B-1DA7-41D9-B04B-8238672091E8}" destId="{9AC0422D-3C96-4A1A-8692-C3D02970FAE9}" srcOrd="0" destOrd="0" presId="urn:microsoft.com/office/officeart/2005/8/layout/StepDownProcess"/>
    <dgm:cxn modelId="{814B14A8-D06D-42F4-AFDA-FB4912CA0424}" type="presOf" srcId="{20980C97-867C-49EC-AF4F-39C64E13F44D}" destId="{7C4AE1D2-1A22-4595-891F-1FAB5F18C390}" srcOrd="0" destOrd="0" presId="urn:microsoft.com/office/officeart/2005/8/layout/StepDownProcess"/>
    <dgm:cxn modelId="{CBCB699B-F505-4A6A-9044-09CE3656703D}" type="presParOf" srcId="{4B0FA833-4E35-42D0-92B0-D11252ED2DE3}" destId="{F5DCE2E0-EB5B-42FA-AB4C-FE046ECA9619}" srcOrd="0" destOrd="0" presId="urn:microsoft.com/office/officeart/2005/8/layout/StepDownProcess"/>
    <dgm:cxn modelId="{8BAAEF5E-4219-474D-A71C-A7931A99D2C0}" type="presParOf" srcId="{F5DCE2E0-EB5B-42FA-AB4C-FE046ECA9619}" destId="{426549CF-D682-4930-856A-4A8F2B08F7B8}" srcOrd="0" destOrd="0" presId="urn:microsoft.com/office/officeart/2005/8/layout/StepDownProcess"/>
    <dgm:cxn modelId="{6BB78B80-43BA-4829-816E-3E1B5AD4E463}" type="presParOf" srcId="{F5DCE2E0-EB5B-42FA-AB4C-FE046ECA9619}" destId="{9AC0422D-3C96-4A1A-8692-C3D02970FAE9}" srcOrd="1" destOrd="0" presId="urn:microsoft.com/office/officeart/2005/8/layout/StepDownProcess"/>
    <dgm:cxn modelId="{CB77BD3F-367A-46EB-8560-38BD66BC85B2}" type="presParOf" srcId="{F5DCE2E0-EB5B-42FA-AB4C-FE046ECA9619}" destId="{57D5859E-159C-4D3E-83FD-1EC3C0139F81}" srcOrd="2" destOrd="0" presId="urn:microsoft.com/office/officeart/2005/8/layout/StepDownProcess"/>
    <dgm:cxn modelId="{D801A888-75FF-43BC-8891-EAB913FA033E}" type="presParOf" srcId="{4B0FA833-4E35-42D0-92B0-D11252ED2DE3}" destId="{7A88942A-7A22-4ED5-8BA3-07DF65120A68}" srcOrd="1" destOrd="0" presId="urn:microsoft.com/office/officeart/2005/8/layout/StepDownProcess"/>
    <dgm:cxn modelId="{2CF23CD2-2865-4A92-9D0E-C162A7131268}" type="presParOf" srcId="{4B0FA833-4E35-42D0-92B0-D11252ED2DE3}" destId="{D9BD7495-38E3-48CC-9502-6E477CE12102}" srcOrd="2" destOrd="0" presId="urn:microsoft.com/office/officeart/2005/8/layout/StepDownProcess"/>
    <dgm:cxn modelId="{51253D90-2FD3-4269-A722-1974BCF79873}" type="presParOf" srcId="{D9BD7495-38E3-48CC-9502-6E477CE12102}" destId="{8522DF6A-6870-47CB-AE82-D5521C6E9A0D}" srcOrd="0" destOrd="0" presId="urn:microsoft.com/office/officeart/2005/8/layout/StepDownProcess"/>
    <dgm:cxn modelId="{8CBDD7D7-9297-4BD6-8EEC-85D925D0CFB9}" type="presParOf" srcId="{D9BD7495-38E3-48CC-9502-6E477CE12102}" destId="{1662B6B2-8582-45F0-A0FA-FE02B3EFB652}" srcOrd="1" destOrd="0" presId="urn:microsoft.com/office/officeart/2005/8/layout/StepDownProcess"/>
    <dgm:cxn modelId="{005A5016-665B-4DB4-B6F0-8811CEF592BB}" type="presParOf" srcId="{D9BD7495-38E3-48CC-9502-6E477CE12102}" destId="{E6664B5D-DBF8-4198-BF93-7E5158EA63DA}" srcOrd="2" destOrd="0" presId="urn:microsoft.com/office/officeart/2005/8/layout/StepDownProcess"/>
    <dgm:cxn modelId="{ACB91BFC-D367-432D-932B-66AC871AFB9C}" type="presParOf" srcId="{4B0FA833-4E35-42D0-92B0-D11252ED2DE3}" destId="{3F706937-9F9B-499A-84F4-2739F26A1459}" srcOrd="3" destOrd="0" presId="urn:microsoft.com/office/officeart/2005/8/layout/StepDownProcess"/>
    <dgm:cxn modelId="{53E17AC0-8715-48DF-99C3-D835BFB7043D}" type="presParOf" srcId="{4B0FA833-4E35-42D0-92B0-D11252ED2DE3}" destId="{094F650E-3387-4CD7-A554-CF2D2E8A2F4D}" srcOrd="4" destOrd="0" presId="urn:microsoft.com/office/officeart/2005/8/layout/StepDownProcess"/>
    <dgm:cxn modelId="{5708BE5E-8406-4C2D-A2D5-D1C4E652B4A4}" type="presParOf" srcId="{094F650E-3387-4CD7-A554-CF2D2E8A2F4D}" destId="{36DA11A1-A79A-42BF-9ACA-628A1E6C7044}" srcOrd="0" destOrd="0" presId="urn:microsoft.com/office/officeart/2005/8/layout/StepDownProcess"/>
    <dgm:cxn modelId="{5AD0091D-5C52-439A-ABFD-45E9FA13FB9C}" type="presParOf" srcId="{094F650E-3387-4CD7-A554-CF2D2E8A2F4D}" destId="{691FD83E-9C07-4BA7-8C66-3538F973FD1A}" srcOrd="1" destOrd="0" presId="urn:microsoft.com/office/officeart/2005/8/layout/StepDownProcess"/>
    <dgm:cxn modelId="{8D449A85-A13F-4711-BBFA-F2AB83B8CC9F}" type="presParOf" srcId="{094F650E-3387-4CD7-A554-CF2D2E8A2F4D}" destId="{FBEEC4A8-1690-4313-B3CC-141315321E33}" srcOrd="2" destOrd="0" presId="urn:microsoft.com/office/officeart/2005/8/layout/StepDownProcess"/>
    <dgm:cxn modelId="{DD4E04BC-4F90-4465-AA8B-887718627F08}" type="presParOf" srcId="{4B0FA833-4E35-42D0-92B0-D11252ED2DE3}" destId="{10432D02-4BF0-4A07-AD25-AF4ED76C6C24}" srcOrd="5" destOrd="0" presId="urn:microsoft.com/office/officeart/2005/8/layout/StepDownProcess"/>
    <dgm:cxn modelId="{C22AC320-F03D-403E-8316-6CC9394BE602}" type="presParOf" srcId="{4B0FA833-4E35-42D0-92B0-D11252ED2DE3}" destId="{66393BC5-3B24-4631-B0C0-1DF7A8EBE3D2}" srcOrd="6" destOrd="0" presId="urn:microsoft.com/office/officeart/2005/8/layout/StepDownProcess"/>
    <dgm:cxn modelId="{FBE4E4E7-73D0-4736-B7B2-FF1516197715}" type="presParOf" srcId="{66393BC5-3B24-4631-B0C0-1DF7A8EBE3D2}" destId="{7C4AE1D2-1A22-4595-891F-1FAB5F18C390}" srcOrd="0" destOrd="0" presId="urn:microsoft.com/office/officeart/2005/8/layout/StepDownProcess"/>
    <dgm:cxn modelId="{28EE74BA-0A84-400E-B50C-D4534FDE6469}" type="presParOf" srcId="{66393BC5-3B24-4631-B0C0-1DF7A8EBE3D2}" destId="{370B3F41-39A3-47FD-ABC2-A2E5EE2B2113}" srcOrd="1" destOrd="0" presId="urn:microsoft.com/office/officeart/2005/8/layout/StepDownProcess"/>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B6394E96-ECFD-44A7-8948-C61BA8944021}" type="doc">
      <dgm:prSet loTypeId="urn:microsoft.com/office/officeart/2005/8/layout/StepDownProcess" loCatId="process" qsTypeId="urn:microsoft.com/office/officeart/2005/8/quickstyle/simple2" qsCatId="simple" csTypeId="urn:microsoft.com/office/officeart/2005/8/colors/accent5_4" csCatId="accent5" phldr="1"/>
      <dgm:spPr/>
      <dgm:t>
        <a:bodyPr/>
        <a:lstStyle/>
        <a:p>
          <a:endParaRPr lang="en-US"/>
        </a:p>
      </dgm:t>
    </dgm:pt>
    <dgm:pt modelId="{484FC71B-1DA7-41D9-B04B-8238672091E8}">
      <dgm:prSet phldrT="[Text]"/>
      <dgm:spPr/>
      <dgm:t>
        <a:bodyPr/>
        <a:lstStyle/>
        <a:p>
          <a:r>
            <a:rPr lang="en-US" dirty="0" smtClean="0"/>
            <a:t>March</a:t>
          </a:r>
          <a:r>
            <a:rPr lang="en-US" baseline="0" dirty="0" smtClean="0"/>
            <a:t> – October 2018</a:t>
          </a:r>
          <a:endParaRPr lang="en-US" dirty="0"/>
        </a:p>
      </dgm:t>
    </dgm:pt>
    <dgm:pt modelId="{A6D5E300-24AB-488E-AC5B-31E440849619}" type="parTrans" cxnId="{8C135DDC-D54E-447B-B779-072BC8185418}">
      <dgm:prSet/>
      <dgm:spPr/>
      <dgm:t>
        <a:bodyPr/>
        <a:lstStyle/>
        <a:p>
          <a:endParaRPr lang="en-US"/>
        </a:p>
      </dgm:t>
    </dgm:pt>
    <dgm:pt modelId="{810864D3-AB50-410E-9585-A5529FEFAE8D}" type="sibTrans" cxnId="{8C135DDC-D54E-447B-B779-072BC8185418}">
      <dgm:prSet/>
      <dgm:spPr/>
      <dgm:t>
        <a:bodyPr/>
        <a:lstStyle/>
        <a:p>
          <a:endParaRPr lang="en-US"/>
        </a:p>
      </dgm:t>
    </dgm:pt>
    <dgm:pt modelId="{40D74080-B2B3-4206-81E0-99ACA41628C7}">
      <dgm:prSet phldrT="[Text]" custT="1"/>
      <dgm:spPr/>
      <dgm:t>
        <a:bodyPr/>
        <a:lstStyle/>
        <a:p>
          <a:r>
            <a:rPr lang="en-US" sz="1800" b="0" dirty="0" smtClean="0"/>
            <a:t>Consultations with Stakeholders – Phases I, II, and III</a:t>
          </a:r>
          <a:endParaRPr lang="en-US" sz="1800" b="0" dirty="0"/>
        </a:p>
      </dgm:t>
    </dgm:pt>
    <dgm:pt modelId="{47384357-877A-4268-B541-D7A9A0B07A3B}" type="parTrans" cxnId="{C3B1511E-6265-4020-BF31-B3A85A7FD188}">
      <dgm:prSet/>
      <dgm:spPr/>
      <dgm:t>
        <a:bodyPr/>
        <a:lstStyle/>
        <a:p>
          <a:endParaRPr lang="en-US"/>
        </a:p>
      </dgm:t>
    </dgm:pt>
    <dgm:pt modelId="{E98DA6CF-804E-40D7-8EBC-38D6746E0F94}" type="sibTrans" cxnId="{C3B1511E-6265-4020-BF31-B3A85A7FD188}">
      <dgm:prSet/>
      <dgm:spPr/>
      <dgm:t>
        <a:bodyPr/>
        <a:lstStyle/>
        <a:p>
          <a:endParaRPr lang="en-US"/>
        </a:p>
      </dgm:t>
    </dgm:pt>
    <dgm:pt modelId="{67B5F8EB-B4AD-44EF-9867-9ACDFF3561B3}">
      <dgm:prSet phldrT="[Text]"/>
      <dgm:spPr/>
      <dgm:t>
        <a:bodyPr/>
        <a:lstStyle/>
        <a:p>
          <a:r>
            <a:rPr lang="en-US" dirty="0" smtClean="0"/>
            <a:t>April – May 2019</a:t>
          </a:r>
          <a:endParaRPr lang="en-US" dirty="0"/>
        </a:p>
      </dgm:t>
    </dgm:pt>
    <dgm:pt modelId="{CBDD6E38-B57D-48A1-9EF5-ED6C25684947}" type="parTrans" cxnId="{AD737F37-9162-4CE0-8771-9D84870C13FC}">
      <dgm:prSet/>
      <dgm:spPr/>
      <dgm:t>
        <a:bodyPr/>
        <a:lstStyle/>
        <a:p>
          <a:endParaRPr lang="en-US"/>
        </a:p>
      </dgm:t>
    </dgm:pt>
    <dgm:pt modelId="{64C5A24F-296A-4B41-A8B1-1AC63F234705}" type="sibTrans" cxnId="{AD737F37-9162-4CE0-8771-9D84870C13FC}">
      <dgm:prSet/>
      <dgm:spPr/>
      <dgm:t>
        <a:bodyPr/>
        <a:lstStyle/>
        <a:p>
          <a:endParaRPr lang="en-US"/>
        </a:p>
      </dgm:t>
    </dgm:pt>
    <dgm:pt modelId="{5198DAC2-C5F4-4811-B252-F76BA88157D3}">
      <dgm:prSet phldrT="[Text]" custT="1"/>
      <dgm:spPr/>
      <dgm:t>
        <a:bodyPr/>
        <a:lstStyle/>
        <a:p>
          <a:r>
            <a:rPr lang="en-US" sz="1800" dirty="0" smtClean="0"/>
            <a:t>Publication in </a:t>
          </a:r>
          <a:r>
            <a:rPr lang="en-US" sz="1800" i="1" dirty="0" smtClean="0"/>
            <a:t>Canada Gazet</a:t>
          </a:r>
          <a:r>
            <a:rPr lang="en-US" sz="1800" dirty="0" smtClean="0"/>
            <a:t>te, Part I</a:t>
          </a:r>
          <a:endParaRPr lang="en-US" sz="1800" dirty="0"/>
        </a:p>
      </dgm:t>
    </dgm:pt>
    <dgm:pt modelId="{EEAC800A-E323-4E92-9206-4350EE6845A4}" type="parTrans" cxnId="{E5042469-F6B4-46A8-AC6E-7AEE799B643D}">
      <dgm:prSet/>
      <dgm:spPr/>
      <dgm:t>
        <a:bodyPr/>
        <a:lstStyle/>
        <a:p>
          <a:endParaRPr lang="en-US"/>
        </a:p>
      </dgm:t>
    </dgm:pt>
    <dgm:pt modelId="{F8842955-DD40-49A6-9545-049A89C73D16}" type="sibTrans" cxnId="{E5042469-F6B4-46A8-AC6E-7AEE799B643D}">
      <dgm:prSet/>
      <dgm:spPr/>
      <dgm:t>
        <a:bodyPr/>
        <a:lstStyle/>
        <a:p>
          <a:endParaRPr lang="en-US"/>
        </a:p>
      </dgm:t>
    </dgm:pt>
    <dgm:pt modelId="{724D7F61-A709-434D-A531-762C033B5EC3}">
      <dgm:prSet phldrT="[Text]"/>
      <dgm:spPr/>
      <dgm:t>
        <a:bodyPr/>
        <a:lstStyle/>
        <a:p>
          <a:r>
            <a:rPr lang="en-US" dirty="0" smtClean="0"/>
            <a:t>June 2020</a:t>
          </a:r>
          <a:endParaRPr lang="en-US" dirty="0"/>
        </a:p>
      </dgm:t>
    </dgm:pt>
    <dgm:pt modelId="{4B661688-37CC-4187-BF85-0EACEC9B39FE}" type="parTrans" cxnId="{21805C7A-FFA5-48B6-AE51-6395CF5F5E7A}">
      <dgm:prSet/>
      <dgm:spPr/>
      <dgm:t>
        <a:bodyPr/>
        <a:lstStyle/>
        <a:p>
          <a:endParaRPr lang="en-US"/>
        </a:p>
      </dgm:t>
    </dgm:pt>
    <dgm:pt modelId="{A5AD1189-2101-46AA-9706-D79B3DDEA274}" type="sibTrans" cxnId="{21805C7A-FFA5-48B6-AE51-6395CF5F5E7A}">
      <dgm:prSet/>
      <dgm:spPr/>
      <dgm:t>
        <a:bodyPr/>
        <a:lstStyle/>
        <a:p>
          <a:endParaRPr lang="en-US"/>
        </a:p>
      </dgm:t>
    </dgm:pt>
    <dgm:pt modelId="{D96DD2AC-EFA0-4B3E-9F30-EA2228A980CA}">
      <dgm:prSet phldrT="[Text]" custT="1"/>
      <dgm:spPr/>
      <dgm:t>
        <a:bodyPr/>
        <a:lstStyle/>
        <a:p>
          <a:r>
            <a:rPr lang="en-US" sz="1800" dirty="0" smtClean="0"/>
            <a:t>Final publication in </a:t>
          </a:r>
          <a:r>
            <a:rPr lang="en-US" sz="1800" i="1" dirty="0" smtClean="0"/>
            <a:t>Canada Gazette</a:t>
          </a:r>
          <a:r>
            <a:rPr lang="en-US" sz="1800" dirty="0" smtClean="0"/>
            <a:t>, Part II</a:t>
          </a:r>
          <a:endParaRPr lang="en-US" sz="1800" dirty="0"/>
        </a:p>
      </dgm:t>
    </dgm:pt>
    <dgm:pt modelId="{5FB4185E-C9C4-4BB8-93AC-86B0B7B03AAE}" type="parTrans" cxnId="{E98A5708-5D74-4C94-8D71-1C3CC44B9D30}">
      <dgm:prSet/>
      <dgm:spPr/>
      <dgm:t>
        <a:bodyPr/>
        <a:lstStyle/>
        <a:p>
          <a:endParaRPr lang="en-US"/>
        </a:p>
      </dgm:t>
    </dgm:pt>
    <dgm:pt modelId="{90957EE5-657C-42C2-8DE7-9C8C7FF87B21}" type="sibTrans" cxnId="{E98A5708-5D74-4C94-8D71-1C3CC44B9D30}">
      <dgm:prSet/>
      <dgm:spPr/>
      <dgm:t>
        <a:bodyPr/>
        <a:lstStyle/>
        <a:p>
          <a:endParaRPr lang="en-US"/>
        </a:p>
      </dgm:t>
    </dgm:pt>
    <dgm:pt modelId="{20980C97-867C-49EC-AF4F-39C64E13F44D}">
      <dgm:prSet/>
      <dgm:spPr/>
      <dgm:t>
        <a:bodyPr/>
        <a:lstStyle/>
        <a:p>
          <a:r>
            <a:rPr lang="en-US" dirty="0" smtClean="0"/>
            <a:t>January 2021</a:t>
          </a:r>
          <a:endParaRPr lang="en-US" dirty="0"/>
        </a:p>
      </dgm:t>
    </dgm:pt>
    <dgm:pt modelId="{48544666-BAE4-4AC1-A11B-2FDD1B1FF48F}" type="parTrans" cxnId="{E7387FF6-77FA-4EAD-8E08-E7421783C43C}">
      <dgm:prSet/>
      <dgm:spPr/>
      <dgm:t>
        <a:bodyPr/>
        <a:lstStyle/>
        <a:p>
          <a:endParaRPr lang="en-US"/>
        </a:p>
      </dgm:t>
    </dgm:pt>
    <dgm:pt modelId="{0E9E1636-488B-4666-8784-7C097DF2CE67}" type="sibTrans" cxnId="{E7387FF6-77FA-4EAD-8E08-E7421783C43C}">
      <dgm:prSet/>
      <dgm:spPr/>
      <dgm:t>
        <a:bodyPr/>
        <a:lstStyle/>
        <a:p>
          <a:endParaRPr lang="en-US"/>
        </a:p>
      </dgm:t>
    </dgm:pt>
    <dgm:pt modelId="{2E9B2636-59A9-4D63-BB7D-A45D8748B7C2}">
      <dgm:prSet custT="1"/>
      <dgm:spPr/>
      <dgm:t>
        <a:bodyPr/>
        <a:lstStyle/>
        <a:p>
          <a:r>
            <a:rPr lang="en-US" sz="1800" dirty="0" smtClean="0"/>
            <a:t>Coming into Force</a:t>
          </a:r>
          <a:endParaRPr lang="en-US" sz="1800" dirty="0"/>
        </a:p>
      </dgm:t>
    </dgm:pt>
    <dgm:pt modelId="{7C48C1EA-7EDD-4AD7-9957-47F7D2C65A4B}" type="parTrans" cxnId="{F0F2DB46-521C-4883-8F23-459F3CD6338B}">
      <dgm:prSet/>
      <dgm:spPr/>
      <dgm:t>
        <a:bodyPr/>
        <a:lstStyle/>
        <a:p>
          <a:endParaRPr lang="en-US"/>
        </a:p>
      </dgm:t>
    </dgm:pt>
    <dgm:pt modelId="{02B5F6C8-7DC2-459B-A39E-2B9F1889206C}" type="sibTrans" cxnId="{F0F2DB46-521C-4883-8F23-459F3CD6338B}">
      <dgm:prSet/>
      <dgm:spPr/>
      <dgm:t>
        <a:bodyPr/>
        <a:lstStyle/>
        <a:p>
          <a:endParaRPr lang="en-US"/>
        </a:p>
      </dgm:t>
    </dgm:pt>
    <dgm:pt modelId="{4B0FA833-4E35-42D0-92B0-D11252ED2DE3}" type="pres">
      <dgm:prSet presAssocID="{B6394E96-ECFD-44A7-8948-C61BA8944021}" presName="rootnode" presStyleCnt="0">
        <dgm:presLayoutVars>
          <dgm:chMax/>
          <dgm:chPref/>
          <dgm:dir/>
          <dgm:animLvl val="lvl"/>
        </dgm:presLayoutVars>
      </dgm:prSet>
      <dgm:spPr/>
      <dgm:t>
        <a:bodyPr/>
        <a:lstStyle/>
        <a:p>
          <a:endParaRPr lang="en-US"/>
        </a:p>
      </dgm:t>
    </dgm:pt>
    <dgm:pt modelId="{F5DCE2E0-EB5B-42FA-AB4C-FE046ECA9619}" type="pres">
      <dgm:prSet presAssocID="{484FC71B-1DA7-41D9-B04B-8238672091E8}" presName="composite" presStyleCnt="0"/>
      <dgm:spPr/>
    </dgm:pt>
    <dgm:pt modelId="{426549CF-D682-4930-856A-4A8F2B08F7B8}" type="pres">
      <dgm:prSet presAssocID="{484FC71B-1DA7-41D9-B04B-8238672091E8}" presName="bentUpArrow1" presStyleLbl="alignImgPlace1" presStyleIdx="0" presStyleCnt="3"/>
      <dgm:spPr/>
    </dgm:pt>
    <dgm:pt modelId="{9AC0422D-3C96-4A1A-8692-C3D02970FAE9}" type="pres">
      <dgm:prSet presAssocID="{484FC71B-1DA7-41D9-B04B-8238672091E8}" presName="ParentText" presStyleLbl="node1" presStyleIdx="0" presStyleCnt="4">
        <dgm:presLayoutVars>
          <dgm:chMax val="1"/>
          <dgm:chPref val="1"/>
          <dgm:bulletEnabled val="1"/>
        </dgm:presLayoutVars>
      </dgm:prSet>
      <dgm:spPr/>
      <dgm:t>
        <a:bodyPr/>
        <a:lstStyle/>
        <a:p>
          <a:endParaRPr lang="en-US"/>
        </a:p>
      </dgm:t>
    </dgm:pt>
    <dgm:pt modelId="{57D5859E-159C-4D3E-83FD-1EC3C0139F81}" type="pres">
      <dgm:prSet presAssocID="{484FC71B-1DA7-41D9-B04B-8238672091E8}" presName="ChildText" presStyleLbl="revTx" presStyleIdx="0" presStyleCnt="4" custScaleX="243919" custLinFactNeighborX="73335" custLinFactNeighborY="-3093">
        <dgm:presLayoutVars>
          <dgm:chMax val="0"/>
          <dgm:chPref val="0"/>
          <dgm:bulletEnabled val="1"/>
        </dgm:presLayoutVars>
      </dgm:prSet>
      <dgm:spPr/>
      <dgm:t>
        <a:bodyPr/>
        <a:lstStyle/>
        <a:p>
          <a:endParaRPr lang="en-US"/>
        </a:p>
      </dgm:t>
    </dgm:pt>
    <dgm:pt modelId="{7A88942A-7A22-4ED5-8BA3-07DF65120A68}" type="pres">
      <dgm:prSet presAssocID="{810864D3-AB50-410E-9585-A5529FEFAE8D}" presName="sibTrans" presStyleCnt="0"/>
      <dgm:spPr/>
    </dgm:pt>
    <dgm:pt modelId="{D9BD7495-38E3-48CC-9502-6E477CE12102}" type="pres">
      <dgm:prSet presAssocID="{67B5F8EB-B4AD-44EF-9867-9ACDFF3561B3}" presName="composite" presStyleCnt="0"/>
      <dgm:spPr/>
    </dgm:pt>
    <dgm:pt modelId="{8522DF6A-6870-47CB-AE82-D5521C6E9A0D}" type="pres">
      <dgm:prSet presAssocID="{67B5F8EB-B4AD-44EF-9867-9ACDFF3561B3}" presName="bentUpArrow1" presStyleLbl="alignImgPlace1" presStyleIdx="1" presStyleCnt="3"/>
      <dgm:spPr/>
    </dgm:pt>
    <dgm:pt modelId="{1662B6B2-8582-45F0-A0FA-FE02B3EFB652}" type="pres">
      <dgm:prSet presAssocID="{67B5F8EB-B4AD-44EF-9867-9ACDFF3561B3}" presName="ParentText" presStyleLbl="node1" presStyleIdx="1" presStyleCnt="4">
        <dgm:presLayoutVars>
          <dgm:chMax val="1"/>
          <dgm:chPref val="1"/>
          <dgm:bulletEnabled val="1"/>
        </dgm:presLayoutVars>
      </dgm:prSet>
      <dgm:spPr/>
      <dgm:t>
        <a:bodyPr/>
        <a:lstStyle/>
        <a:p>
          <a:endParaRPr lang="en-US"/>
        </a:p>
      </dgm:t>
    </dgm:pt>
    <dgm:pt modelId="{E6664B5D-DBF8-4198-BF93-7E5158EA63DA}" type="pres">
      <dgm:prSet presAssocID="{67B5F8EB-B4AD-44EF-9867-9ACDFF3561B3}" presName="ChildText" presStyleLbl="revTx" presStyleIdx="1" presStyleCnt="4" custScaleX="155209" custLinFactNeighborX="26463" custLinFactNeighborY="-8720">
        <dgm:presLayoutVars>
          <dgm:chMax val="0"/>
          <dgm:chPref val="0"/>
          <dgm:bulletEnabled val="1"/>
        </dgm:presLayoutVars>
      </dgm:prSet>
      <dgm:spPr/>
      <dgm:t>
        <a:bodyPr/>
        <a:lstStyle/>
        <a:p>
          <a:endParaRPr lang="en-US"/>
        </a:p>
      </dgm:t>
    </dgm:pt>
    <dgm:pt modelId="{3F706937-9F9B-499A-84F4-2739F26A1459}" type="pres">
      <dgm:prSet presAssocID="{64C5A24F-296A-4B41-A8B1-1AC63F234705}" presName="sibTrans" presStyleCnt="0"/>
      <dgm:spPr/>
    </dgm:pt>
    <dgm:pt modelId="{094F650E-3387-4CD7-A554-CF2D2E8A2F4D}" type="pres">
      <dgm:prSet presAssocID="{724D7F61-A709-434D-A531-762C033B5EC3}" presName="composite" presStyleCnt="0"/>
      <dgm:spPr/>
    </dgm:pt>
    <dgm:pt modelId="{36DA11A1-A79A-42BF-9ACA-628A1E6C7044}" type="pres">
      <dgm:prSet presAssocID="{724D7F61-A709-434D-A531-762C033B5EC3}" presName="bentUpArrow1" presStyleLbl="alignImgPlace1" presStyleIdx="2" presStyleCnt="3"/>
      <dgm:spPr/>
    </dgm:pt>
    <dgm:pt modelId="{691FD83E-9C07-4BA7-8C66-3538F973FD1A}" type="pres">
      <dgm:prSet presAssocID="{724D7F61-A709-434D-A531-762C033B5EC3}" presName="ParentText" presStyleLbl="node1" presStyleIdx="2" presStyleCnt="4">
        <dgm:presLayoutVars>
          <dgm:chMax val="1"/>
          <dgm:chPref val="1"/>
          <dgm:bulletEnabled val="1"/>
        </dgm:presLayoutVars>
      </dgm:prSet>
      <dgm:spPr/>
      <dgm:t>
        <a:bodyPr/>
        <a:lstStyle/>
        <a:p>
          <a:endParaRPr lang="en-US"/>
        </a:p>
      </dgm:t>
    </dgm:pt>
    <dgm:pt modelId="{FBEEC4A8-1690-4313-B3CC-141315321E33}" type="pres">
      <dgm:prSet presAssocID="{724D7F61-A709-434D-A531-762C033B5EC3}" presName="ChildText" presStyleLbl="revTx" presStyleIdx="2" presStyleCnt="4" custScaleX="251637" custLinFactNeighborX="76869" custLinFactNeighborY="-5235">
        <dgm:presLayoutVars>
          <dgm:chMax val="0"/>
          <dgm:chPref val="0"/>
          <dgm:bulletEnabled val="1"/>
        </dgm:presLayoutVars>
      </dgm:prSet>
      <dgm:spPr/>
      <dgm:t>
        <a:bodyPr/>
        <a:lstStyle/>
        <a:p>
          <a:endParaRPr lang="en-US"/>
        </a:p>
      </dgm:t>
    </dgm:pt>
    <dgm:pt modelId="{10432D02-4BF0-4A07-AD25-AF4ED76C6C24}" type="pres">
      <dgm:prSet presAssocID="{A5AD1189-2101-46AA-9706-D79B3DDEA274}" presName="sibTrans" presStyleCnt="0"/>
      <dgm:spPr/>
    </dgm:pt>
    <dgm:pt modelId="{66393BC5-3B24-4631-B0C0-1DF7A8EBE3D2}" type="pres">
      <dgm:prSet presAssocID="{20980C97-867C-49EC-AF4F-39C64E13F44D}" presName="composite" presStyleCnt="0"/>
      <dgm:spPr/>
    </dgm:pt>
    <dgm:pt modelId="{7C4AE1D2-1A22-4595-891F-1FAB5F18C390}" type="pres">
      <dgm:prSet presAssocID="{20980C97-867C-49EC-AF4F-39C64E13F44D}" presName="ParentText" presStyleLbl="node1" presStyleIdx="3" presStyleCnt="4">
        <dgm:presLayoutVars>
          <dgm:chMax val="1"/>
          <dgm:chPref val="1"/>
          <dgm:bulletEnabled val="1"/>
        </dgm:presLayoutVars>
      </dgm:prSet>
      <dgm:spPr/>
      <dgm:t>
        <a:bodyPr/>
        <a:lstStyle/>
        <a:p>
          <a:endParaRPr lang="en-US"/>
        </a:p>
      </dgm:t>
    </dgm:pt>
    <dgm:pt modelId="{370B3F41-39A3-47FD-ABC2-A2E5EE2B2113}" type="pres">
      <dgm:prSet presAssocID="{20980C97-867C-49EC-AF4F-39C64E13F44D}" presName="FinalChildText" presStyleLbl="revTx" presStyleIdx="3" presStyleCnt="4" custLinFactNeighborX="2945" custLinFactNeighborY="9085">
        <dgm:presLayoutVars>
          <dgm:chMax val="0"/>
          <dgm:chPref val="0"/>
          <dgm:bulletEnabled val="1"/>
        </dgm:presLayoutVars>
      </dgm:prSet>
      <dgm:spPr/>
      <dgm:t>
        <a:bodyPr/>
        <a:lstStyle/>
        <a:p>
          <a:endParaRPr lang="en-US"/>
        </a:p>
      </dgm:t>
    </dgm:pt>
  </dgm:ptLst>
  <dgm:cxnLst>
    <dgm:cxn modelId="{1A434E35-27D1-48C0-82DB-375836B4F355}" type="presOf" srcId="{67B5F8EB-B4AD-44EF-9867-9ACDFF3561B3}" destId="{1662B6B2-8582-45F0-A0FA-FE02B3EFB652}" srcOrd="0" destOrd="0" presId="urn:microsoft.com/office/officeart/2005/8/layout/StepDownProcess"/>
    <dgm:cxn modelId="{E7387FF6-77FA-4EAD-8E08-E7421783C43C}" srcId="{B6394E96-ECFD-44A7-8948-C61BA8944021}" destId="{20980C97-867C-49EC-AF4F-39C64E13F44D}" srcOrd="3" destOrd="0" parTransId="{48544666-BAE4-4AC1-A11B-2FDD1B1FF48F}" sibTransId="{0E9E1636-488B-4666-8784-7C097DF2CE67}"/>
    <dgm:cxn modelId="{C3B1511E-6265-4020-BF31-B3A85A7FD188}" srcId="{484FC71B-1DA7-41D9-B04B-8238672091E8}" destId="{40D74080-B2B3-4206-81E0-99ACA41628C7}" srcOrd="0" destOrd="0" parTransId="{47384357-877A-4268-B541-D7A9A0B07A3B}" sibTransId="{E98DA6CF-804E-40D7-8EBC-38D6746E0F94}"/>
    <dgm:cxn modelId="{8D6438F5-E27D-430A-9206-1A27B4BE6D9E}" type="presOf" srcId="{724D7F61-A709-434D-A531-762C033B5EC3}" destId="{691FD83E-9C07-4BA7-8C66-3538F973FD1A}" srcOrd="0" destOrd="0" presId="urn:microsoft.com/office/officeart/2005/8/layout/StepDownProcess"/>
    <dgm:cxn modelId="{5753159D-D86D-495C-81DC-FDBEACDF299D}" type="presOf" srcId="{2E9B2636-59A9-4D63-BB7D-A45D8748B7C2}" destId="{370B3F41-39A3-47FD-ABC2-A2E5EE2B2113}" srcOrd="0" destOrd="0" presId="urn:microsoft.com/office/officeart/2005/8/layout/StepDownProcess"/>
    <dgm:cxn modelId="{08A520A9-E9A2-47D9-8B9D-C18D4F8B7D4E}" type="presOf" srcId="{5198DAC2-C5F4-4811-B252-F76BA88157D3}" destId="{E6664B5D-DBF8-4198-BF93-7E5158EA63DA}" srcOrd="0" destOrd="0" presId="urn:microsoft.com/office/officeart/2005/8/layout/StepDownProcess"/>
    <dgm:cxn modelId="{F0F2DB46-521C-4883-8F23-459F3CD6338B}" srcId="{20980C97-867C-49EC-AF4F-39C64E13F44D}" destId="{2E9B2636-59A9-4D63-BB7D-A45D8748B7C2}" srcOrd="0" destOrd="0" parTransId="{7C48C1EA-7EDD-4AD7-9957-47F7D2C65A4B}" sibTransId="{02B5F6C8-7DC2-459B-A39E-2B9F1889206C}"/>
    <dgm:cxn modelId="{21805C7A-FFA5-48B6-AE51-6395CF5F5E7A}" srcId="{B6394E96-ECFD-44A7-8948-C61BA8944021}" destId="{724D7F61-A709-434D-A531-762C033B5EC3}" srcOrd="2" destOrd="0" parTransId="{4B661688-37CC-4187-BF85-0EACEC9B39FE}" sibTransId="{A5AD1189-2101-46AA-9706-D79B3DDEA274}"/>
    <dgm:cxn modelId="{21649B6B-907E-4FA5-97F2-7CC86C2BD26F}" type="presOf" srcId="{40D74080-B2B3-4206-81E0-99ACA41628C7}" destId="{57D5859E-159C-4D3E-83FD-1EC3C0139F81}" srcOrd="0" destOrd="0" presId="urn:microsoft.com/office/officeart/2005/8/layout/StepDownProcess"/>
    <dgm:cxn modelId="{8C135DDC-D54E-447B-B779-072BC8185418}" srcId="{B6394E96-ECFD-44A7-8948-C61BA8944021}" destId="{484FC71B-1DA7-41D9-B04B-8238672091E8}" srcOrd="0" destOrd="0" parTransId="{A6D5E300-24AB-488E-AC5B-31E440849619}" sibTransId="{810864D3-AB50-410E-9585-A5529FEFAE8D}"/>
    <dgm:cxn modelId="{E5042469-F6B4-46A8-AC6E-7AEE799B643D}" srcId="{67B5F8EB-B4AD-44EF-9867-9ACDFF3561B3}" destId="{5198DAC2-C5F4-4811-B252-F76BA88157D3}" srcOrd="0" destOrd="0" parTransId="{EEAC800A-E323-4E92-9206-4350EE6845A4}" sibTransId="{F8842955-DD40-49A6-9545-049A89C73D16}"/>
    <dgm:cxn modelId="{ACED50B7-8C5D-4F15-8491-462D3A142D76}" type="presOf" srcId="{B6394E96-ECFD-44A7-8948-C61BA8944021}" destId="{4B0FA833-4E35-42D0-92B0-D11252ED2DE3}" srcOrd="0" destOrd="0" presId="urn:microsoft.com/office/officeart/2005/8/layout/StepDownProcess"/>
    <dgm:cxn modelId="{E98A5708-5D74-4C94-8D71-1C3CC44B9D30}" srcId="{724D7F61-A709-434D-A531-762C033B5EC3}" destId="{D96DD2AC-EFA0-4B3E-9F30-EA2228A980CA}" srcOrd="0" destOrd="0" parTransId="{5FB4185E-C9C4-4BB8-93AC-86B0B7B03AAE}" sibTransId="{90957EE5-657C-42C2-8DE7-9C8C7FF87B21}"/>
    <dgm:cxn modelId="{D0CDA3D3-D9B7-4242-9340-5230EBC41B18}" type="presOf" srcId="{D96DD2AC-EFA0-4B3E-9F30-EA2228A980CA}" destId="{FBEEC4A8-1690-4313-B3CC-141315321E33}" srcOrd="0" destOrd="0" presId="urn:microsoft.com/office/officeart/2005/8/layout/StepDownProcess"/>
    <dgm:cxn modelId="{AD737F37-9162-4CE0-8771-9D84870C13FC}" srcId="{B6394E96-ECFD-44A7-8948-C61BA8944021}" destId="{67B5F8EB-B4AD-44EF-9867-9ACDFF3561B3}" srcOrd="1" destOrd="0" parTransId="{CBDD6E38-B57D-48A1-9EF5-ED6C25684947}" sibTransId="{64C5A24F-296A-4B41-A8B1-1AC63F234705}"/>
    <dgm:cxn modelId="{8B6E1415-97A2-4C94-9752-53FB5C9724BF}" type="presOf" srcId="{484FC71B-1DA7-41D9-B04B-8238672091E8}" destId="{9AC0422D-3C96-4A1A-8692-C3D02970FAE9}" srcOrd="0" destOrd="0" presId="urn:microsoft.com/office/officeart/2005/8/layout/StepDownProcess"/>
    <dgm:cxn modelId="{814B14A8-D06D-42F4-AFDA-FB4912CA0424}" type="presOf" srcId="{20980C97-867C-49EC-AF4F-39C64E13F44D}" destId="{7C4AE1D2-1A22-4595-891F-1FAB5F18C390}" srcOrd="0" destOrd="0" presId="urn:microsoft.com/office/officeart/2005/8/layout/StepDownProcess"/>
    <dgm:cxn modelId="{CBCB699B-F505-4A6A-9044-09CE3656703D}" type="presParOf" srcId="{4B0FA833-4E35-42D0-92B0-D11252ED2DE3}" destId="{F5DCE2E0-EB5B-42FA-AB4C-FE046ECA9619}" srcOrd="0" destOrd="0" presId="urn:microsoft.com/office/officeart/2005/8/layout/StepDownProcess"/>
    <dgm:cxn modelId="{8BAAEF5E-4219-474D-A71C-A7931A99D2C0}" type="presParOf" srcId="{F5DCE2E0-EB5B-42FA-AB4C-FE046ECA9619}" destId="{426549CF-D682-4930-856A-4A8F2B08F7B8}" srcOrd="0" destOrd="0" presId="urn:microsoft.com/office/officeart/2005/8/layout/StepDownProcess"/>
    <dgm:cxn modelId="{6BB78B80-43BA-4829-816E-3E1B5AD4E463}" type="presParOf" srcId="{F5DCE2E0-EB5B-42FA-AB4C-FE046ECA9619}" destId="{9AC0422D-3C96-4A1A-8692-C3D02970FAE9}" srcOrd="1" destOrd="0" presId="urn:microsoft.com/office/officeart/2005/8/layout/StepDownProcess"/>
    <dgm:cxn modelId="{CB77BD3F-367A-46EB-8560-38BD66BC85B2}" type="presParOf" srcId="{F5DCE2E0-EB5B-42FA-AB4C-FE046ECA9619}" destId="{57D5859E-159C-4D3E-83FD-1EC3C0139F81}" srcOrd="2" destOrd="0" presId="urn:microsoft.com/office/officeart/2005/8/layout/StepDownProcess"/>
    <dgm:cxn modelId="{D801A888-75FF-43BC-8891-EAB913FA033E}" type="presParOf" srcId="{4B0FA833-4E35-42D0-92B0-D11252ED2DE3}" destId="{7A88942A-7A22-4ED5-8BA3-07DF65120A68}" srcOrd="1" destOrd="0" presId="urn:microsoft.com/office/officeart/2005/8/layout/StepDownProcess"/>
    <dgm:cxn modelId="{2CF23CD2-2865-4A92-9D0E-C162A7131268}" type="presParOf" srcId="{4B0FA833-4E35-42D0-92B0-D11252ED2DE3}" destId="{D9BD7495-38E3-48CC-9502-6E477CE12102}" srcOrd="2" destOrd="0" presId="urn:microsoft.com/office/officeart/2005/8/layout/StepDownProcess"/>
    <dgm:cxn modelId="{51253D90-2FD3-4269-A722-1974BCF79873}" type="presParOf" srcId="{D9BD7495-38E3-48CC-9502-6E477CE12102}" destId="{8522DF6A-6870-47CB-AE82-D5521C6E9A0D}" srcOrd="0" destOrd="0" presId="urn:microsoft.com/office/officeart/2005/8/layout/StepDownProcess"/>
    <dgm:cxn modelId="{8CBDD7D7-9297-4BD6-8EEC-85D925D0CFB9}" type="presParOf" srcId="{D9BD7495-38E3-48CC-9502-6E477CE12102}" destId="{1662B6B2-8582-45F0-A0FA-FE02B3EFB652}" srcOrd="1" destOrd="0" presId="urn:microsoft.com/office/officeart/2005/8/layout/StepDownProcess"/>
    <dgm:cxn modelId="{005A5016-665B-4DB4-B6F0-8811CEF592BB}" type="presParOf" srcId="{D9BD7495-38E3-48CC-9502-6E477CE12102}" destId="{E6664B5D-DBF8-4198-BF93-7E5158EA63DA}" srcOrd="2" destOrd="0" presId="urn:microsoft.com/office/officeart/2005/8/layout/StepDownProcess"/>
    <dgm:cxn modelId="{ACB91BFC-D367-432D-932B-66AC871AFB9C}" type="presParOf" srcId="{4B0FA833-4E35-42D0-92B0-D11252ED2DE3}" destId="{3F706937-9F9B-499A-84F4-2739F26A1459}" srcOrd="3" destOrd="0" presId="urn:microsoft.com/office/officeart/2005/8/layout/StepDownProcess"/>
    <dgm:cxn modelId="{53E17AC0-8715-48DF-99C3-D835BFB7043D}" type="presParOf" srcId="{4B0FA833-4E35-42D0-92B0-D11252ED2DE3}" destId="{094F650E-3387-4CD7-A554-CF2D2E8A2F4D}" srcOrd="4" destOrd="0" presId="urn:microsoft.com/office/officeart/2005/8/layout/StepDownProcess"/>
    <dgm:cxn modelId="{5708BE5E-8406-4C2D-A2D5-D1C4E652B4A4}" type="presParOf" srcId="{094F650E-3387-4CD7-A554-CF2D2E8A2F4D}" destId="{36DA11A1-A79A-42BF-9ACA-628A1E6C7044}" srcOrd="0" destOrd="0" presId="urn:microsoft.com/office/officeart/2005/8/layout/StepDownProcess"/>
    <dgm:cxn modelId="{5AD0091D-5C52-439A-ABFD-45E9FA13FB9C}" type="presParOf" srcId="{094F650E-3387-4CD7-A554-CF2D2E8A2F4D}" destId="{691FD83E-9C07-4BA7-8C66-3538F973FD1A}" srcOrd="1" destOrd="0" presId="urn:microsoft.com/office/officeart/2005/8/layout/StepDownProcess"/>
    <dgm:cxn modelId="{8D449A85-A13F-4711-BBFA-F2AB83B8CC9F}" type="presParOf" srcId="{094F650E-3387-4CD7-A554-CF2D2E8A2F4D}" destId="{FBEEC4A8-1690-4313-B3CC-141315321E33}" srcOrd="2" destOrd="0" presId="urn:microsoft.com/office/officeart/2005/8/layout/StepDownProcess"/>
    <dgm:cxn modelId="{DD4E04BC-4F90-4465-AA8B-887718627F08}" type="presParOf" srcId="{4B0FA833-4E35-42D0-92B0-D11252ED2DE3}" destId="{10432D02-4BF0-4A07-AD25-AF4ED76C6C24}" srcOrd="5" destOrd="0" presId="urn:microsoft.com/office/officeart/2005/8/layout/StepDownProcess"/>
    <dgm:cxn modelId="{C22AC320-F03D-403E-8316-6CC9394BE602}" type="presParOf" srcId="{4B0FA833-4E35-42D0-92B0-D11252ED2DE3}" destId="{66393BC5-3B24-4631-B0C0-1DF7A8EBE3D2}" srcOrd="6" destOrd="0" presId="urn:microsoft.com/office/officeart/2005/8/layout/StepDownProcess"/>
    <dgm:cxn modelId="{FBE4E4E7-73D0-4736-B7B2-FF1516197715}" type="presParOf" srcId="{66393BC5-3B24-4631-B0C0-1DF7A8EBE3D2}" destId="{7C4AE1D2-1A22-4595-891F-1FAB5F18C390}" srcOrd="0" destOrd="0" presId="urn:microsoft.com/office/officeart/2005/8/layout/StepDownProcess"/>
    <dgm:cxn modelId="{28EE74BA-0A84-400E-B50C-D4534FDE6469}" type="presParOf" srcId="{66393BC5-3B24-4631-B0C0-1DF7A8EBE3D2}" destId="{370B3F41-39A3-47FD-ABC2-A2E5EE2B2113}" srcOrd="1" destOrd="0" presId="urn:microsoft.com/office/officeart/2005/8/layout/StepDownProcess"/>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26549CF-D682-4930-856A-4A8F2B08F7B8}">
      <dsp:nvSpPr>
        <dsp:cNvPr id="0" name=""/>
        <dsp:cNvSpPr/>
      </dsp:nvSpPr>
      <dsp:spPr>
        <a:xfrm rot="5400000">
          <a:off x="442339" y="1061751"/>
          <a:ext cx="932448" cy="1061559"/>
        </a:xfrm>
        <a:prstGeom prst="bentUpArrow">
          <a:avLst>
            <a:gd name="adj1" fmla="val 32840"/>
            <a:gd name="adj2" fmla="val 25000"/>
            <a:gd name="adj3" fmla="val 35780"/>
          </a:avLst>
        </a:prstGeom>
        <a:solidFill>
          <a:schemeClr val="accent5">
            <a:tint val="50000"/>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dsp:style>
    </dsp:sp>
    <dsp:sp modelId="{9AC0422D-3C96-4A1A-8692-C3D02970FAE9}">
      <dsp:nvSpPr>
        <dsp:cNvPr id="0" name=""/>
        <dsp:cNvSpPr/>
      </dsp:nvSpPr>
      <dsp:spPr>
        <a:xfrm>
          <a:off x="195296" y="28113"/>
          <a:ext cx="1569694" cy="1098735"/>
        </a:xfrm>
        <a:prstGeom prst="roundRect">
          <a:avLst>
            <a:gd name="adj" fmla="val 16670"/>
          </a:avLst>
        </a:prstGeom>
        <a:solidFill>
          <a:schemeClr val="accent5">
            <a:shade val="50000"/>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80010" tIns="80010" rIns="80010" bIns="80010" numCol="1" spcCol="1270" anchor="ctr" anchorCtr="0">
          <a:noAutofit/>
        </a:bodyPr>
        <a:lstStyle/>
        <a:p>
          <a:pPr lvl="0" algn="ctr" defTabSz="933450">
            <a:lnSpc>
              <a:spcPct val="90000"/>
            </a:lnSpc>
            <a:spcBef>
              <a:spcPct val="0"/>
            </a:spcBef>
            <a:spcAft>
              <a:spcPct val="35000"/>
            </a:spcAft>
          </a:pPr>
          <a:r>
            <a:rPr lang="en-US" sz="2100" kern="1200" dirty="0" smtClean="0"/>
            <a:t>June 2016 – April 2017</a:t>
          </a:r>
          <a:endParaRPr lang="en-US" sz="2100" kern="1200" dirty="0"/>
        </a:p>
      </dsp:txBody>
      <dsp:txXfrm>
        <a:off x="248941" y="81758"/>
        <a:ext cx="1462404" cy="991445"/>
      </dsp:txXfrm>
    </dsp:sp>
    <dsp:sp modelId="{57D5859E-159C-4D3E-83FD-1EC3C0139F81}">
      <dsp:nvSpPr>
        <dsp:cNvPr id="0" name=""/>
        <dsp:cNvSpPr/>
      </dsp:nvSpPr>
      <dsp:spPr>
        <a:xfrm>
          <a:off x="1780694" y="105435"/>
          <a:ext cx="2784692" cy="88804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ctr" anchorCtr="0">
          <a:noAutofit/>
        </a:bodyPr>
        <a:lstStyle/>
        <a:p>
          <a:pPr marL="171450" lvl="1" indent="-171450" algn="l" defTabSz="800100">
            <a:lnSpc>
              <a:spcPct val="90000"/>
            </a:lnSpc>
            <a:spcBef>
              <a:spcPct val="0"/>
            </a:spcBef>
            <a:spcAft>
              <a:spcPct val="15000"/>
            </a:spcAft>
            <a:buChar char="••"/>
          </a:pPr>
          <a:r>
            <a:rPr lang="en-US" sz="1800" b="0" kern="1200" dirty="0" smtClean="0"/>
            <a:t>Roundtables and Teleconferences - Phases I, II, and III</a:t>
          </a:r>
          <a:endParaRPr lang="en-US" sz="1800" b="0" kern="1200" dirty="0"/>
        </a:p>
      </dsp:txBody>
      <dsp:txXfrm>
        <a:off x="1780694" y="105435"/>
        <a:ext cx="2784692" cy="888046"/>
      </dsp:txXfrm>
    </dsp:sp>
    <dsp:sp modelId="{8522DF6A-6870-47CB-AE82-D5521C6E9A0D}">
      <dsp:nvSpPr>
        <dsp:cNvPr id="0" name=""/>
        <dsp:cNvSpPr/>
      </dsp:nvSpPr>
      <dsp:spPr>
        <a:xfrm rot="5400000">
          <a:off x="2138113" y="2295993"/>
          <a:ext cx="932448" cy="1061559"/>
        </a:xfrm>
        <a:prstGeom prst="bentUpArrow">
          <a:avLst>
            <a:gd name="adj1" fmla="val 32840"/>
            <a:gd name="adj2" fmla="val 25000"/>
            <a:gd name="adj3" fmla="val 35780"/>
          </a:avLst>
        </a:prstGeom>
        <a:solidFill>
          <a:schemeClr val="accent5">
            <a:tint val="50000"/>
            <a:hueOff val="-6393"/>
            <a:satOff val="304"/>
            <a:lumOff val="-1033"/>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dsp:style>
    </dsp:sp>
    <dsp:sp modelId="{1662B6B2-8582-45F0-A0FA-FE02B3EFB652}">
      <dsp:nvSpPr>
        <dsp:cNvPr id="0" name=""/>
        <dsp:cNvSpPr/>
      </dsp:nvSpPr>
      <dsp:spPr>
        <a:xfrm>
          <a:off x="1891071" y="1262355"/>
          <a:ext cx="1569694" cy="1098735"/>
        </a:xfrm>
        <a:prstGeom prst="roundRect">
          <a:avLst>
            <a:gd name="adj" fmla="val 16670"/>
          </a:avLst>
        </a:prstGeom>
        <a:solidFill>
          <a:schemeClr val="accent5">
            <a:shade val="50000"/>
            <a:hueOff val="126486"/>
            <a:satOff val="-2798"/>
            <a:lumOff val="20993"/>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80010" tIns="80010" rIns="80010" bIns="80010" numCol="1" spcCol="1270" anchor="ctr" anchorCtr="0">
          <a:noAutofit/>
        </a:bodyPr>
        <a:lstStyle/>
        <a:p>
          <a:pPr lvl="0" algn="ctr" defTabSz="933450">
            <a:lnSpc>
              <a:spcPct val="90000"/>
            </a:lnSpc>
            <a:spcBef>
              <a:spcPct val="0"/>
            </a:spcBef>
            <a:spcAft>
              <a:spcPct val="35000"/>
            </a:spcAft>
          </a:pPr>
          <a:r>
            <a:rPr lang="en-US" sz="2100" kern="1200" dirty="0" smtClean="0"/>
            <a:t>February – March 2017</a:t>
          </a:r>
          <a:endParaRPr lang="en-US" sz="2100" kern="1200" dirty="0"/>
        </a:p>
      </dsp:txBody>
      <dsp:txXfrm>
        <a:off x="1944716" y="1316000"/>
        <a:ext cx="1462404" cy="991445"/>
      </dsp:txXfrm>
    </dsp:sp>
    <dsp:sp modelId="{E6664B5D-DBF8-4198-BF93-7E5158EA63DA}">
      <dsp:nvSpPr>
        <dsp:cNvPr id="0" name=""/>
        <dsp:cNvSpPr/>
      </dsp:nvSpPr>
      <dsp:spPr>
        <a:xfrm>
          <a:off x="3447733" y="1289707"/>
          <a:ext cx="1771937" cy="88804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ctr" anchorCtr="0">
          <a:noAutofit/>
        </a:bodyPr>
        <a:lstStyle/>
        <a:p>
          <a:pPr marL="171450" lvl="1" indent="-171450" algn="l" defTabSz="800100">
            <a:lnSpc>
              <a:spcPct val="90000"/>
            </a:lnSpc>
            <a:spcBef>
              <a:spcPct val="0"/>
            </a:spcBef>
            <a:spcAft>
              <a:spcPct val="15000"/>
            </a:spcAft>
            <a:buChar char="••"/>
          </a:pPr>
          <a:r>
            <a:rPr lang="en-US" sz="1800" kern="1200" dirty="0" smtClean="0"/>
            <a:t>Online Public Consultation </a:t>
          </a:r>
          <a:endParaRPr lang="en-US" sz="1800" kern="1200" dirty="0"/>
        </a:p>
      </dsp:txBody>
      <dsp:txXfrm>
        <a:off x="3447733" y="1289707"/>
        <a:ext cx="1771937" cy="888046"/>
      </dsp:txXfrm>
    </dsp:sp>
    <dsp:sp modelId="{36DA11A1-A79A-42BF-9ACA-628A1E6C7044}">
      <dsp:nvSpPr>
        <dsp:cNvPr id="0" name=""/>
        <dsp:cNvSpPr/>
      </dsp:nvSpPr>
      <dsp:spPr>
        <a:xfrm rot="5400000">
          <a:off x="3833888" y="3530235"/>
          <a:ext cx="932448" cy="1061559"/>
        </a:xfrm>
        <a:prstGeom prst="bentUpArrow">
          <a:avLst>
            <a:gd name="adj1" fmla="val 32840"/>
            <a:gd name="adj2" fmla="val 25000"/>
            <a:gd name="adj3" fmla="val 35780"/>
          </a:avLst>
        </a:prstGeom>
        <a:solidFill>
          <a:schemeClr val="accent5">
            <a:tint val="50000"/>
            <a:hueOff val="-12785"/>
            <a:satOff val="608"/>
            <a:lumOff val="-2067"/>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dsp:style>
    </dsp:sp>
    <dsp:sp modelId="{691FD83E-9C07-4BA7-8C66-3538F973FD1A}">
      <dsp:nvSpPr>
        <dsp:cNvPr id="0" name=""/>
        <dsp:cNvSpPr/>
      </dsp:nvSpPr>
      <dsp:spPr>
        <a:xfrm>
          <a:off x="3586845" y="2496597"/>
          <a:ext cx="1569694" cy="1098735"/>
        </a:xfrm>
        <a:prstGeom prst="roundRect">
          <a:avLst>
            <a:gd name="adj" fmla="val 16670"/>
          </a:avLst>
        </a:prstGeom>
        <a:solidFill>
          <a:schemeClr val="accent5">
            <a:shade val="50000"/>
            <a:hueOff val="252972"/>
            <a:satOff val="-5595"/>
            <a:lumOff val="41987"/>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80010" tIns="80010" rIns="80010" bIns="80010" numCol="1" spcCol="1270" anchor="ctr" anchorCtr="0">
          <a:noAutofit/>
        </a:bodyPr>
        <a:lstStyle/>
        <a:p>
          <a:pPr lvl="0" algn="ctr" defTabSz="933450">
            <a:lnSpc>
              <a:spcPct val="90000"/>
            </a:lnSpc>
            <a:spcBef>
              <a:spcPct val="0"/>
            </a:spcBef>
            <a:spcAft>
              <a:spcPct val="35000"/>
            </a:spcAft>
          </a:pPr>
          <a:r>
            <a:rPr lang="en-US" sz="2100" kern="1200" dirty="0" smtClean="0"/>
            <a:t>November 2017</a:t>
          </a:r>
          <a:endParaRPr lang="en-US" sz="2100" kern="1200" dirty="0"/>
        </a:p>
      </dsp:txBody>
      <dsp:txXfrm>
        <a:off x="3640490" y="2550242"/>
        <a:ext cx="1462404" cy="991445"/>
      </dsp:txXfrm>
    </dsp:sp>
    <dsp:sp modelId="{FBEEC4A8-1690-4313-B3CC-141315321E33}">
      <dsp:nvSpPr>
        <dsp:cNvPr id="0" name=""/>
        <dsp:cNvSpPr/>
      </dsp:nvSpPr>
      <dsp:spPr>
        <a:xfrm>
          <a:off x="5168533" y="2554898"/>
          <a:ext cx="2872804" cy="88804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ctr" anchorCtr="0">
          <a:noAutofit/>
        </a:bodyPr>
        <a:lstStyle/>
        <a:p>
          <a:pPr marL="171450" lvl="1" indent="-171450" algn="l" defTabSz="800100">
            <a:lnSpc>
              <a:spcPct val="90000"/>
            </a:lnSpc>
            <a:spcBef>
              <a:spcPct val="0"/>
            </a:spcBef>
            <a:spcAft>
              <a:spcPct val="15000"/>
            </a:spcAft>
            <a:buChar char="••"/>
          </a:pPr>
          <a:r>
            <a:rPr lang="en-US" sz="1800" kern="1200" dirty="0" smtClean="0"/>
            <a:t>Bill C-65 Introduced in House of Commons </a:t>
          </a:r>
          <a:endParaRPr lang="en-US" sz="1800" kern="1200" dirty="0"/>
        </a:p>
      </dsp:txBody>
      <dsp:txXfrm>
        <a:off x="5168533" y="2554898"/>
        <a:ext cx="2872804" cy="888046"/>
      </dsp:txXfrm>
    </dsp:sp>
    <dsp:sp modelId="{7C4AE1D2-1A22-4595-891F-1FAB5F18C390}">
      <dsp:nvSpPr>
        <dsp:cNvPr id="0" name=""/>
        <dsp:cNvSpPr/>
      </dsp:nvSpPr>
      <dsp:spPr>
        <a:xfrm>
          <a:off x="5282620" y="3730840"/>
          <a:ext cx="1569694" cy="1098735"/>
        </a:xfrm>
        <a:prstGeom prst="roundRect">
          <a:avLst>
            <a:gd name="adj" fmla="val 16670"/>
          </a:avLst>
        </a:prstGeom>
        <a:solidFill>
          <a:schemeClr val="accent5">
            <a:shade val="50000"/>
            <a:hueOff val="126486"/>
            <a:satOff val="-2798"/>
            <a:lumOff val="20993"/>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80010" tIns="80010" rIns="80010" bIns="80010" numCol="1" spcCol="1270" anchor="ctr" anchorCtr="0">
          <a:noAutofit/>
        </a:bodyPr>
        <a:lstStyle/>
        <a:p>
          <a:pPr lvl="0" algn="ctr" defTabSz="933450">
            <a:lnSpc>
              <a:spcPct val="90000"/>
            </a:lnSpc>
            <a:spcBef>
              <a:spcPct val="0"/>
            </a:spcBef>
            <a:spcAft>
              <a:spcPct val="35000"/>
            </a:spcAft>
          </a:pPr>
          <a:r>
            <a:rPr lang="en-US" sz="2100" kern="1200" dirty="0" smtClean="0"/>
            <a:t>October 2018</a:t>
          </a:r>
          <a:endParaRPr lang="en-US" sz="2100" kern="1200" dirty="0"/>
        </a:p>
      </dsp:txBody>
      <dsp:txXfrm>
        <a:off x="5336265" y="3784485"/>
        <a:ext cx="1462404" cy="991445"/>
      </dsp:txXfrm>
    </dsp:sp>
    <dsp:sp modelId="{370B3F41-39A3-47FD-ABC2-A2E5EE2B2113}">
      <dsp:nvSpPr>
        <dsp:cNvPr id="0" name=""/>
        <dsp:cNvSpPr/>
      </dsp:nvSpPr>
      <dsp:spPr>
        <a:xfrm>
          <a:off x="6885936" y="3916308"/>
          <a:ext cx="1141646" cy="88804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ctr" anchorCtr="0">
          <a:noAutofit/>
        </a:bodyPr>
        <a:lstStyle/>
        <a:p>
          <a:pPr marL="171450" lvl="1" indent="-171450" algn="l" defTabSz="800100">
            <a:lnSpc>
              <a:spcPct val="90000"/>
            </a:lnSpc>
            <a:spcBef>
              <a:spcPct val="0"/>
            </a:spcBef>
            <a:spcAft>
              <a:spcPct val="15000"/>
            </a:spcAft>
            <a:buChar char="••"/>
          </a:pPr>
          <a:r>
            <a:rPr lang="en-US" sz="1800" kern="1200" dirty="0" smtClean="0"/>
            <a:t>Bill C-65 Receives Royal Assent</a:t>
          </a:r>
          <a:endParaRPr lang="en-US" sz="1800" kern="1200" dirty="0"/>
        </a:p>
      </dsp:txBody>
      <dsp:txXfrm>
        <a:off x="6885936" y="3916308"/>
        <a:ext cx="1141646" cy="888046"/>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26549CF-D682-4930-856A-4A8F2B08F7B8}">
      <dsp:nvSpPr>
        <dsp:cNvPr id="0" name=""/>
        <dsp:cNvSpPr/>
      </dsp:nvSpPr>
      <dsp:spPr>
        <a:xfrm rot="5400000">
          <a:off x="442339" y="1061751"/>
          <a:ext cx="932448" cy="1061559"/>
        </a:xfrm>
        <a:prstGeom prst="bentUpArrow">
          <a:avLst>
            <a:gd name="adj1" fmla="val 32840"/>
            <a:gd name="adj2" fmla="val 25000"/>
            <a:gd name="adj3" fmla="val 35780"/>
          </a:avLst>
        </a:prstGeom>
        <a:solidFill>
          <a:schemeClr val="accent5">
            <a:tint val="50000"/>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dsp:style>
    </dsp:sp>
    <dsp:sp modelId="{9AC0422D-3C96-4A1A-8692-C3D02970FAE9}">
      <dsp:nvSpPr>
        <dsp:cNvPr id="0" name=""/>
        <dsp:cNvSpPr/>
      </dsp:nvSpPr>
      <dsp:spPr>
        <a:xfrm>
          <a:off x="195296" y="28113"/>
          <a:ext cx="1569694" cy="1098735"/>
        </a:xfrm>
        <a:prstGeom prst="roundRect">
          <a:avLst>
            <a:gd name="adj" fmla="val 16670"/>
          </a:avLst>
        </a:prstGeom>
        <a:solidFill>
          <a:schemeClr val="accent5">
            <a:shade val="50000"/>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en-US" sz="2000" kern="1200" dirty="0" smtClean="0"/>
            <a:t>March</a:t>
          </a:r>
          <a:r>
            <a:rPr lang="en-US" sz="2000" kern="1200" baseline="0" dirty="0" smtClean="0"/>
            <a:t> – October 2018</a:t>
          </a:r>
          <a:endParaRPr lang="en-US" sz="2000" kern="1200" dirty="0"/>
        </a:p>
      </dsp:txBody>
      <dsp:txXfrm>
        <a:off x="248941" y="81758"/>
        <a:ext cx="1462404" cy="991445"/>
      </dsp:txXfrm>
    </dsp:sp>
    <dsp:sp modelId="{57D5859E-159C-4D3E-83FD-1EC3C0139F81}">
      <dsp:nvSpPr>
        <dsp:cNvPr id="0" name=""/>
        <dsp:cNvSpPr/>
      </dsp:nvSpPr>
      <dsp:spPr>
        <a:xfrm>
          <a:off x="1780694" y="105435"/>
          <a:ext cx="2784692" cy="88804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ctr" anchorCtr="0">
          <a:noAutofit/>
        </a:bodyPr>
        <a:lstStyle/>
        <a:p>
          <a:pPr marL="171450" lvl="1" indent="-171450" algn="l" defTabSz="800100">
            <a:lnSpc>
              <a:spcPct val="90000"/>
            </a:lnSpc>
            <a:spcBef>
              <a:spcPct val="0"/>
            </a:spcBef>
            <a:spcAft>
              <a:spcPct val="15000"/>
            </a:spcAft>
            <a:buChar char="••"/>
          </a:pPr>
          <a:r>
            <a:rPr lang="en-US" sz="1800" b="0" kern="1200" dirty="0" smtClean="0"/>
            <a:t>Consultations with Stakeholders – Phases I, II, and III</a:t>
          </a:r>
          <a:endParaRPr lang="en-US" sz="1800" b="0" kern="1200" dirty="0"/>
        </a:p>
      </dsp:txBody>
      <dsp:txXfrm>
        <a:off x="1780694" y="105435"/>
        <a:ext cx="2784692" cy="888046"/>
      </dsp:txXfrm>
    </dsp:sp>
    <dsp:sp modelId="{8522DF6A-6870-47CB-AE82-D5521C6E9A0D}">
      <dsp:nvSpPr>
        <dsp:cNvPr id="0" name=""/>
        <dsp:cNvSpPr/>
      </dsp:nvSpPr>
      <dsp:spPr>
        <a:xfrm rot="5400000">
          <a:off x="2138113" y="2295993"/>
          <a:ext cx="932448" cy="1061559"/>
        </a:xfrm>
        <a:prstGeom prst="bentUpArrow">
          <a:avLst>
            <a:gd name="adj1" fmla="val 32840"/>
            <a:gd name="adj2" fmla="val 25000"/>
            <a:gd name="adj3" fmla="val 35780"/>
          </a:avLst>
        </a:prstGeom>
        <a:solidFill>
          <a:schemeClr val="accent5">
            <a:tint val="50000"/>
            <a:hueOff val="-6393"/>
            <a:satOff val="304"/>
            <a:lumOff val="-1033"/>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dsp:style>
    </dsp:sp>
    <dsp:sp modelId="{1662B6B2-8582-45F0-A0FA-FE02B3EFB652}">
      <dsp:nvSpPr>
        <dsp:cNvPr id="0" name=""/>
        <dsp:cNvSpPr/>
      </dsp:nvSpPr>
      <dsp:spPr>
        <a:xfrm>
          <a:off x="1891071" y="1262355"/>
          <a:ext cx="1569694" cy="1098735"/>
        </a:xfrm>
        <a:prstGeom prst="roundRect">
          <a:avLst>
            <a:gd name="adj" fmla="val 16670"/>
          </a:avLst>
        </a:prstGeom>
        <a:solidFill>
          <a:schemeClr val="accent5">
            <a:shade val="50000"/>
            <a:hueOff val="126486"/>
            <a:satOff val="-2798"/>
            <a:lumOff val="20993"/>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en-US" sz="2000" kern="1200" dirty="0" smtClean="0"/>
            <a:t>April – May 2019</a:t>
          </a:r>
          <a:endParaRPr lang="en-US" sz="2000" kern="1200" dirty="0"/>
        </a:p>
      </dsp:txBody>
      <dsp:txXfrm>
        <a:off x="1944716" y="1316000"/>
        <a:ext cx="1462404" cy="991445"/>
      </dsp:txXfrm>
    </dsp:sp>
    <dsp:sp modelId="{E6664B5D-DBF8-4198-BF93-7E5158EA63DA}">
      <dsp:nvSpPr>
        <dsp:cNvPr id="0" name=""/>
        <dsp:cNvSpPr/>
      </dsp:nvSpPr>
      <dsp:spPr>
        <a:xfrm>
          <a:off x="3447733" y="1289707"/>
          <a:ext cx="1771937" cy="88804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ctr" anchorCtr="0">
          <a:noAutofit/>
        </a:bodyPr>
        <a:lstStyle/>
        <a:p>
          <a:pPr marL="171450" lvl="1" indent="-171450" algn="l" defTabSz="800100">
            <a:lnSpc>
              <a:spcPct val="90000"/>
            </a:lnSpc>
            <a:spcBef>
              <a:spcPct val="0"/>
            </a:spcBef>
            <a:spcAft>
              <a:spcPct val="15000"/>
            </a:spcAft>
            <a:buChar char="••"/>
          </a:pPr>
          <a:r>
            <a:rPr lang="en-US" sz="1800" kern="1200" dirty="0" smtClean="0"/>
            <a:t>Publication in </a:t>
          </a:r>
          <a:r>
            <a:rPr lang="en-US" sz="1800" i="1" kern="1200" dirty="0" smtClean="0"/>
            <a:t>Canada Gazet</a:t>
          </a:r>
          <a:r>
            <a:rPr lang="en-US" sz="1800" kern="1200" dirty="0" smtClean="0"/>
            <a:t>te, Part I</a:t>
          </a:r>
          <a:endParaRPr lang="en-US" sz="1800" kern="1200" dirty="0"/>
        </a:p>
      </dsp:txBody>
      <dsp:txXfrm>
        <a:off x="3447733" y="1289707"/>
        <a:ext cx="1771937" cy="888046"/>
      </dsp:txXfrm>
    </dsp:sp>
    <dsp:sp modelId="{36DA11A1-A79A-42BF-9ACA-628A1E6C7044}">
      <dsp:nvSpPr>
        <dsp:cNvPr id="0" name=""/>
        <dsp:cNvSpPr/>
      </dsp:nvSpPr>
      <dsp:spPr>
        <a:xfrm rot="5400000">
          <a:off x="3833888" y="3530235"/>
          <a:ext cx="932448" cy="1061559"/>
        </a:xfrm>
        <a:prstGeom prst="bentUpArrow">
          <a:avLst>
            <a:gd name="adj1" fmla="val 32840"/>
            <a:gd name="adj2" fmla="val 25000"/>
            <a:gd name="adj3" fmla="val 35780"/>
          </a:avLst>
        </a:prstGeom>
        <a:solidFill>
          <a:schemeClr val="accent5">
            <a:tint val="50000"/>
            <a:hueOff val="-12785"/>
            <a:satOff val="608"/>
            <a:lumOff val="-2067"/>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dsp:style>
    </dsp:sp>
    <dsp:sp modelId="{691FD83E-9C07-4BA7-8C66-3538F973FD1A}">
      <dsp:nvSpPr>
        <dsp:cNvPr id="0" name=""/>
        <dsp:cNvSpPr/>
      </dsp:nvSpPr>
      <dsp:spPr>
        <a:xfrm>
          <a:off x="3586845" y="2496597"/>
          <a:ext cx="1569694" cy="1098735"/>
        </a:xfrm>
        <a:prstGeom prst="roundRect">
          <a:avLst>
            <a:gd name="adj" fmla="val 16670"/>
          </a:avLst>
        </a:prstGeom>
        <a:solidFill>
          <a:schemeClr val="accent5">
            <a:shade val="50000"/>
            <a:hueOff val="252972"/>
            <a:satOff val="-5595"/>
            <a:lumOff val="41987"/>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en-US" sz="2000" kern="1200" dirty="0" smtClean="0"/>
            <a:t>June 2020</a:t>
          </a:r>
          <a:endParaRPr lang="en-US" sz="2000" kern="1200" dirty="0"/>
        </a:p>
      </dsp:txBody>
      <dsp:txXfrm>
        <a:off x="3640490" y="2550242"/>
        <a:ext cx="1462404" cy="991445"/>
      </dsp:txXfrm>
    </dsp:sp>
    <dsp:sp modelId="{FBEEC4A8-1690-4313-B3CC-141315321E33}">
      <dsp:nvSpPr>
        <dsp:cNvPr id="0" name=""/>
        <dsp:cNvSpPr/>
      </dsp:nvSpPr>
      <dsp:spPr>
        <a:xfrm>
          <a:off x="5168533" y="2554898"/>
          <a:ext cx="2872804" cy="88804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ctr" anchorCtr="0">
          <a:noAutofit/>
        </a:bodyPr>
        <a:lstStyle/>
        <a:p>
          <a:pPr marL="171450" lvl="1" indent="-171450" algn="l" defTabSz="800100">
            <a:lnSpc>
              <a:spcPct val="90000"/>
            </a:lnSpc>
            <a:spcBef>
              <a:spcPct val="0"/>
            </a:spcBef>
            <a:spcAft>
              <a:spcPct val="15000"/>
            </a:spcAft>
            <a:buChar char="••"/>
          </a:pPr>
          <a:r>
            <a:rPr lang="en-US" sz="1800" kern="1200" dirty="0" smtClean="0"/>
            <a:t>Final publication in </a:t>
          </a:r>
          <a:r>
            <a:rPr lang="en-US" sz="1800" i="1" kern="1200" dirty="0" smtClean="0"/>
            <a:t>Canada Gazette</a:t>
          </a:r>
          <a:r>
            <a:rPr lang="en-US" sz="1800" kern="1200" dirty="0" smtClean="0"/>
            <a:t>, Part II</a:t>
          </a:r>
          <a:endParaRPr lang="en-US" sz="1800" kern="1200" dirty="0"/>
        </a:p>
      </dsp:txBody>
      <dsp:txXfrm>
        <a:off x="5168533" y="2554898"/>
        <a:ext cx="2872804" cy="888046"/>
      </dsp:txXfrm>
    </dsp:sp>
    <dsp:sp modelId="{7C4AE1D2-1A22-4595-891F-1FAB5F18C390}">
      <dsp:nvSpPr>
        <dsp:cNvPr id="0" name=""/>
        <dsp:cNvSpPr/>
      </dsp:nvSpPr>
      <dsp:spPr>
        <a:xfrm>
          <a:off x="5282620" y="3730840"/>
          <a:ext cx="1569694" cy="1098735"/>
        </a:xfrm>
        <a:prstGeom prst="roundRect">
          <a:avLst>
            <a:gd name="adj" fmla="val 16670"/>
          </a:avLst>
        </a:prstGeom>
        <a:solidFill>
          <a:schemeClr val="accent5">
            <a:shade val="50000"/>
            <a:hueOff val="126486"/>
            <a:satOff val="-2798"/>
            <a:lumOff val="20993"/>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en-US" sz="2000" kern="1200" dirty="0" smtClean="0"/>
            <a:t>January 2021</a:t>
          </a:r>
          <a:endParaRPr lang="en-US" sz="2000" kern="1200" dirty="0"/>
        </a:p>
      </dsp:txBody>
      <dsp:txXfrm>
        <a:off x="5336265" y="3784485"/>
        <a:ext cx="1462404" cy="991445"/>
      </dsp:txXfrm>
    </dsp:sp>
    <dsp:sp modelId="{370B3F41-39A3-47FD-ABC2-A2E5EE2B2113}">
      <dsp:nvSpPr>
        <dsp:cNvPr id="0" name=""/>
        <dsp:cNvSpPr/>
      </dsp:nvSpPr>
      <dsp:spPr>
        <a:xfrm>
          <a:off x="6885936" y="3916308"/>
          <a:ext cx="1141646" cy="88804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ctr" anchorCtr="0">
          <a:noAutofit/>
        </a:bodyPr>
        <a:lstStyle/>
        <a:p>
          <a:pPr marL="171450" lvl="1" indent="-171450" algn="l" defTabSz="800100">
            <a:lnSpc>
              <a:spcPct val="90000"/>
            </a:lnSpc>
            <a:spcBef>
              <a:spcPct val="0"/>
            </a:spcBef>
            <a:spcAft>
              <a:spcPct val="15000"/>
            </a:spcAft>
            <a:buChar char="••"/>
          </a:pPr>
          <a:r>
            <a:rPr lang="en-US" sz="1800" kern="1200" dirty="0" smtClean="0"/>
            <a:t>Coming into Force</a:t>
          </a:r>
          <a:endParaRPr lang="en-US" sz="1800" kern="1200" dirty="0"/>
        </a:p>
      </dsp:txBody>
      <dsp:txXfrm>
        <a:off x="6885936" y="3916308"/>
        <a:ext cx="1141646" cy="888046"/>
      </dsp:txXfrm>
    </dsp:sp>
  </dsp:spTree>
</dsp:drawing>
</file>

<file path=ppt/diagrams/layout1.xml><?xml version="1.0" encoding="utf-8"?>
<dgm:layoutDef xmlns:dgm="http://schemas.openxmlformats.org/drawingml/2006/diagram" xmlns:a="http://schemas.openxmlformats.org/drawingml/2006/main" uniqueId="urn:microsoft.com/office/officeart/2005/8/layout/StepDownProcess">
  <dgm:title val=""/>
  <dgm:desc val=""/>
  <dgm:catLst>
    <dgm:cat type="process" pri="16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60" srcId="0" destId="10" srcOrd="0" destOrd="0"/>
        <dgm:cxn modelId="12" srcId="10" destId="11" srcOrd="0" destOrd="0"/>
        <dgm:cxn modelId="70" srcId="0" destId="20" srcOrd="1" destOrd="0"/>
        <dgm:cxn modelId="22" srcId="20" destId="21" srcOrd="0" destOrd="0"/>
        <dgm:cxn modelId="80" srcId="0" destId="30" srcOrd="2" destOrd="0"/>
        <dgm:cxn modelId="32" srcId="30" destId="31" srcOrd="0" destOrd="0"/>
      </dgm:cxnLst>
      <dgm:bg/>
      <dgm:whole/>
    </dgm:dataModel>
  </dgm:sampData>
  <dgm:styleData>
    <dgm:dataModel>
      <dgm:ptLst>
        <dgm:pt modelId="0" type="doc"/>
        <dgm:pt modelId="10">
          <dgm:prSet phldr="1"/>
        </dgm:pt>
        <dgm:pt modelId="20">
          <dgm:prSet phldr="1"/>
        </dgm:pt>
      </dgm:ptLst>
      <dgm:cxnLst>
        <dgm:cxn modelId="60" srcId="0" destId="10" srcOrd="0" destOrd="0"/>
        <dgm:cxn modelId="7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60" srcId="0" destId="10" srcOrd="0" destOrd="0"/>
        <dgm:cxn modelId="70" srcId="0" destId="20" srcOrd="1" destOrd="0"/>
        <dgm:cxn modelId="80" srcId="0" destId="30" srcOrd="2" destOrd="0"/>
        <dgm:cxn modelId="90" srcId="0" destId="40" srcOrd="3" destOrd="0"/>
      </dgm:cxnLst>
      <dgm:bg/>
      <dgm:whole/>
    </dgm:dataModel>
  </dgm:clrData>
  <dgm:layoutNode name="rootnode">
    <dgm:varLst>
      <dgm:chMax/>
      <dgm:chPref/>
      <dgm:dir/>
      <dgm:animLvl val="lvl"/>
    </dgm:varLst>
    <dgm:choose name="Name0">
      <dgm:if name="Name1" func="var" arg="dir" op="equ" val="norm">
        <dgm:alg type="snake">
          <dgm:param type="grDir" val="tL"/>
          <dgm:param type="flowDir" val="row"/>
          <dgm:param type="off" val="off"/>
          <dgm:param type="bkpt" val="fixed"/>
          <dgm:param type="bkPtFixedVal" val="1"/>
        </dgm:alg>
      </dgm:if>
      <dgm:else name="Name2">
        <dgm:alg type="snake">
          <dgm:param type="grDir" val="tR"/>
          <dgm:param type="flowDir" val="row"/>
          <dgm:param type="off" val="off"/>
          <dgm:param type="bkpt" val="fixed"/>
          <dgm:param type="bkPtFixedVal" val="1"/>
        </dgm:alg>
      </dgm:else>
    </dgm:choose>
    <dgm:shape xmlns:r="http://schemas.openxmlformats.org/officeDocument/2006/relationships" r:blip="">
      <dgm:adjLst/>
    </dgm:shape>
    <dgm:choose name="Name3">
      <dgm:if name="Name4" func="var" arg="dir" op="equ" val="norm">
        <dgm:constrLst>
          <dgm:constr type="alignOff" forName="rootnode" val="0.48"/>
          <dgm:constr type="primFontSz" for="des" forName="ParentText" val="65"/>
          <dgm:constr type="primFontSz" for="des" forName="ChildText" refType="primFontSz" refFor="des" refForName="ParentText" op="lte"/>
          <dgm:constr type="w" for="ch" forName="composite" refType="w"/>
          <dgm:constr type="h" for="ch" forName="composite" refType="h"/>
          <dgm:constr type="sp" refType="h" refFor="ch" refForName="composite" op="equ" fact="-0.38"/>
        </dgm:constrLst>
      </dgm:if>
      <dgm:else name="Name5">
        <dgm:constrLst>
          <dgm:constr type="alignOff" forName="rootnode" val="0.48"/>
          <dgm:constr type="primFontSz" for="des" forName="ParentText" val="65"/>
          <dgm:constr type="primFontSz" for="des" forName="ChildText" refType="primFontSz" refFor="des" refForName="ParentText" op="lte"/>
          <dgm:constr type="w" for="ch" forName="composite" refType="w"/>
          <dgm:constr type="h" for="ch" forName="composite" refType="h"/>
          <dgm:constr type="sp" refType="h" refFor="ch" refForName="composite" op="equ" fact="-0.38"/>
        </dgm:constrLst>
      </dgm:else>
    </dgm:choose>
    <dgm:forEach name="nodesForEach" axis="ch" ptType="node">
      <dgm:layoutNode name="composite">
        <dgm:alg type="composite">
          <dgm:param type="ar" val="1.2439"/>
        </dgm:alg>
        <dgm:shape xmlns:r="http://schemas.openxmlformats.org/officeDocument/2006/relationships" r:blip="">
          <dgm:adjLst/>
        </dgm:shape>
        <dgm:choose name="Name6">
          <dgm:if name="Name7" func="var" arg="dir" op="equ" val="norm">
            <dgm:constrLst>
              <dgm:constr type="l" for="ch" forName="bentUpArrow1" refType="w" fact="0.07"/>
              <dgm:constr type="t" for="ch" forName="bentUpArrow1" refType="h" fact="0.524"/>
              <dgm:constr type="w" for="ch" forName="bentUpArrow1" refType="w" fact="0.3844"/>
              <dgm:constr type="h" for="ch" forName="bentUpArrow1" refType="h" fact="0.42"/>
              <dgm:constr type="l" for="ch" forName="ParentText" refType="w" fact="0"/>
              <dgm:constr type="t" for="ch" forName="ParentText" refType="h" fact="0"/>
              <dgm:constr type="w" for="ch" forName="ParentText" refType="w" fact="0.5684"/>
              <dgm:constr type="h" for="ch" forName="ParentText" refType="h" fact="0.4949"/>
              <dgm:constr type="l" for="ch" forName="ChildText" refType="w" refFor="ch" refForName="ParentText"/>
              <dgm:constr type="t" for="ch" forName="ChildText" refType="h" fact="0.05"/>
              <dgm:constr type="w" for="ch" forName="ChildText" refType="w" fact="0.4134"/>
              <dgm:constr type="h" for="ch" forName="ChildText" refType="h" fact="0.4"/>
              <dgm:constr type="l" for="ch" forName="FinalChildText" refType="w" refFor="ch" refForName="ParentText"/>
              <dgm:constr type="t" for="ch" forName="FinalChildText" refType="h" fact="0.05"/>
              <dgm:constr type="w" for="ch" forName="FinalChildText" refType="w" fact="0.4134"/>
              <dgm:constr type="h" for="ch" forName="FinalChildText" refType="h" fact="0.4"/>
            </dgm:constrLst>
          </dgm:if>
          <dgm:else name="Name8">
            <dgm:constrLst>
              <dgm:constr type="r" for="ch" forName="bentUpArrow1" refType="w" fact="0.97"/>
              <dgm:constr type="t" for="ch" forName="bentUpArrow1" refType="h" fact="0.524"/>
              <dgm:constr type="w" for="ch" forName="bentUpArrow1" refType="w" fact="0.3844"/>
              <dgm:constr type="h" for="ch" forName="bentUpArrow1" refType="h" fact="0.42"/>
              <dgm:constr type="l" for="ch" forName="ParentText" refType="w" fact="0.4316"/>
              <dgm:constr type="t" for="ch" forName="ParentText" refType="h" fact="0"/>
              <dgm:constr type="w" for="ch" forName="ParentText" refType="w" fact="0.5684"/>
              <dgm:constr type="h" for="ch" forName="ParentText" refType="h" fact="0.4949"/>
              <dgm:constr type="l" for="ch" forName="ChildText" refType="w" fact="0"/>
              <dgm:constr type="t" for="ch" forName="ChildText" refType="h" fact="0.05"/>
              <dgm:constr type="w" for="ch" forName="ChildText" refType="w" fact="0.4134"/>
              <dgm:constr type="h" for="ch" forName="ChildText" refType="h" fact="0.4"/>
              <dgm:constr type="l" for="ch" forName="FinalChildText" refType="w" fact="0"/>
              <dgm:constr type="t" for="ch" forName="FinalChildText" refType="h" fact="0.05"/>
              <dgm:constr type="w" for="ch" forName="FinalChildText" refType="w" fact="0.4134"/>
              <dgm:constr type="h" for="ch" forName="FinalChildText" refType="h" fact="0.4"/>
            </dgm:constrLst>
          </dgm:else>
        </dgm:choose>
        <dgm:choose name="Name9">
          <dgm:if name="Name10" axis="followSib" ptType="node" func="cnt" op="gte" val="1">
            <dgm:layoutNode name="bentUpArrow1" styleLbl="alignImgPlace1">
              <dgm:alg type="sp"/>
              <dgm:choose name="Name11">
                <dgm:if name="Name12" func="var" arg="dir" op="equ" val="norm">
                  <dgm:shape xmlns:r="http://schemas.openxmlformats.org/officeDocument/2006/relationships" rot="90" type="bentUpArrow" r:blip="">
                    <dgm:adjLst>
                      <dgm:adj idx="1" val="0.3284"/>
                      <dgm:adj idx="2" val="0.25"/>
                      <dgm:adj idx="3" val="0.3578"/>
                    </dgm:adjLst>
                  </dgm:shape>
                </dgm:if>
                <dgm:else name="Name13">
                  <dgm:shape xmlns:r="http://schemas.openxmlformats.org/officeDocument/2006/relationships" rot="180" type="bentArrow" r:blip="">
                    <dgm:adjLst>
                      <dgm:adj idx="1" val="0.3284"/>
                      <dgm:adj idx="2" val="0.25"/>
                      <dgm:adj idx="3" val="0.3578"/>
                      <dgm:adj idx="4" val="0"/>
                    </dgm:adjLst>
                  </dgm:shape>
                </dgm:else>
              </dgm:choose>
              <dgm:presOf/>
            </dgm:layoutNode>
          </dgm:if>
          <dgm:else name="Name14"/>
        </dgm:choose>
        <dgm:layoutNode name="ParentText" styleLbl="node1">
          <dgm:varLst>
            <dgm:chMax val="1"/>
            <dgm:chPref val="1"/>
            <dgm:bulletEnabled val="1"/>
          </dgm:varLst>
          <dgm:alg type="tx"/>
          <dgm:shape xmlns:r="http://schemas.openxmlformats.org/officeDocument/2006/relationships" type="roundRect" r:blip="">
            <dgm:adjLst>
              <dgm:adj idx="1" val="0.1667"/>
            </dgm:adjLst>
          </dgm:shape>
          <dgm:presOf axis="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choose name="Name15">
          <dgm:if name="Name16" axis="followSib" ptType="node" func="cnt" op="equ" val="0">
            <dgm:choose name="Name17">
              <dgm:if name="Name18" axis="ch" ptType="node" func="cnt" op="gte" val="1">
                <dgm:layoutNode name="FinalChildText" styleLbl="revTx">
                  <dgm:varLst>
                    <dgm:chMax val="0"/>
                    <dgm:chPref val="0"/>
                    <dgm:bulletEnabled val="1"/>
                  </dgm:varLst>
                  <dgm:alg type="tx">
                    <dgm:param type="stBulletLvl" val="1"/>
                    <dgm:param type="txAnchorVertCh" val="mid"/>
                    <dgm:param type="parTxLTRAlign" val="l"/>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9"/>
            </dgm:choose>
          </dgm:if>
          <dgm:else name="Name20">
            <dgm:layoutNode name="ChildText" styleLbl="revTx">
              <dgm:varLst>
                <dgm:chMax val="0"/>
                <dgm:chPref val="0"/>
                <dgm:bulletEnabled val="1"/>
              </dgm:varLst>
              <dgm:alg type="tx">
                <dgm:param type="stBulletLvl" val="1"/>
                <dgm:param type="txAnchorVertCh" val="mid"/>
                <dgm:param type="parTxLTRAlign" val="l"/>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layoutNode>
      <dgm:forEach name="sibTransForEach" axis="followSib" ptType="sibTrans" cnt="1">
        <dgm:layoutNode name="sibTrans">
          <dgm:alg type="sp"/>
          <dgm:shape xmlns:r="http://schemas.openxmlformats.org/officeDocument/2006/relationships" r:blip="">
            <dgm:adjLst/>
          </dgm:shap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StepDownProcess">
  <dgm:title val=""/>
  <dgm:desc val=""/>
  <dgm:catLst>
    <dgm:cat type="process" pri="16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60" srcId="0" destId="10" srcOrd="0" destOrd="0"/>
        <dgm:cxn modelId="12" srcId="10" destId="11" srcOrd="0" destOrd="0"/>
        <dgm:cxn modelId="70" srcId="0" destId="20" srcOrd="1" destOrd="0"/>
        <dgm:cxn modelId="22" srcId="20" destId="21" srcOrd="0" destOrd="0"/>
        <dgm:cxn modelId="80" srcId="0" destId="30" srcOrd="2" destOrd="0"/>
        <dgm:cxn modelId="32" srcId="30" destId="31" srcOrd="0" destOrd="0"/>
      </dgm:cxnLst>
      <dgm:bg/>
      <dgm:whole/>
    </dgm:dataModel>
  </dgm:sampData>
  <dgm:styleData>
    <dgm:dataModel>
      <dgm:ptLst>
        <dgm:pt modelId="0" type="doc"/>
        <dgm:pt modelId="10">
          <dgm:prSet phldr="1"/>
        </dgm:pt>
        <dgm:pt modelId="20">
          <dgm:prSet phldr="1"/>
        </dgm:pt>
      </dgm:ptLst>
      <dgm:cxnLst>
        <dgm:cxn modelId="60" srcId="0" destId="10" srcOrd="0" destOrd="0"/>
        <dgm:cxn modelId="7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60" srcId="0" destId="10" srcOrd="0" destOrd="0"/>
        <dgm:cxn modelId="70" srcId="0" destId="20" srcOrd="1" destOrd="0"/>
        <dgm:cxn modelId="80" srcId="0" destId="30" srcOrd="2" destOrd="0"/>
        <dgm:cxn modelId="90" srcId="0" destId="40" srcOrd="3" destOrd="0"/>
      </dgm:cxnLst>
      <dgm:bg/>
      <dgm:whole/>
    </dgm:dataModel>
  </dgm:clrData>
  <dgm:layoutNode name="rootnode">
    <dgm:varLst>
      <dgm:chMax/>
      <dgm:chPref/>
      <dgm:dir/>
      <dgm:animLvl val="lvl"/>
    </dgm:varLst>
    <dgm:choose name="Name0">
      <dgm:if name="Name1" func="var" arg="dir" op="equ" val="norm">
        <dgm:alg type="snake">
          <dgm:param type="grDir" val="tL"/>
          <dgm:param type="flowDir" val="row"/>
          <dgm:param type="off" val="off"/>
          <dgm:param type="bkpt" val="fixed"/>
          <dgm:param type="bkPtFixedVal" val="1"/>
        </dgm:alg>
      </dgm:if>
      <dgm:else name="Name2">
        <dgm:alg type="snake">
          <dgm:param type="grDir" val="tR"/>
          <dgm:param type="flowDir" val="row"/>
          <dgm:param type="off" val="off"/>
          <dgm:param type="bkpt" val="fixed"/>
          <dgm:param type="bkPtFixedVal" val="1"/>
        </dgm:alg>
      </dgm:else>
    </dgm:choose>
    <dgm:shape xmlns:r="http://schemas.openxmlformats.org/officeDocument/2006/relationships" r:blip="">
      <dgm:adjLst/>
    </dgm:shape>
    <dgm:choose name="Name3">
      <dgm:if name="Name4" func="var" arg="dir" op="equ" val="norm">
        <dgm:constrLst>
          <dgm:constr type="alignOff" forName="rootnode" val="0.48"/>
          <dgm:constr type="primFontSz" for="des" forName="ParentText" val="65"/>
          <dgm:constr type="primFontSz" for="des" forName="ChildText" refType="primFontSz" refFor="des" refForName="ParentText" op="lte"/>
          <dgm:constr type="w" for="ch" forName="composite" refType="w"/>
          <dgm:constr type="h" for="ch" forName="composite" refType="h"/>
          <dgm:constr type="sp" refType="h" refFor="ch" refForName="composite" op="equ" fact="-0.38"/>
        </dgm:constrLst>
      </dgm:if>
      <dgm:else name="Name5">
        <dgm:constrLst>
          <dgm:constr type="alignOff" forName="rootnode" val="0.48"/>
          <dgm:constr type="primFontSz" for="des" forName="ParentText" val="65"/>
          <dgm:constr type="primFontSz" for="des" forName="ChildText" refType="primFontSz" refFor="des" refForName="ParentText" op="lte"/>
          <dgm:constr type="w" for="ch" forName="composite" refType="w"/>
          <dgm:constr type="h" for="ch" forName="composite" refType="h"/>
          <dgm:constr type="sp" refType="h" refFor="ch" refForName="composite" op="equ" fact="-0.38"/>
        </dgm:constrLst>
      </dgm:else>
    </dgm:choose>
    <dgm:forEach name="nodesForEach" axis="ch" ptType="node">
      <dgm:layoutNode name="composite">
        <dgm:alg type="composite">
          <dgm:param type="ar" val="1.2439"/>
        </dgm:alg>
        <dgm:shape xmlns:r="http://schemas.openxmlformats.org/officeDocument/2006/relationships" r:blip="">
          <dgm:adjLst/>
        </dgm:shape>
        <dgm:choose name="Name6">
          <dgm:if name="Name7" func="var" arg="dir" op="equ" val="norm">
            <dgm:constrLst>
              <dgm:constr type="l" for="ch" forName="bentUpArrow1" refType="w" fact="0.07"/>
              <dgm:constr type="t" for="ch" forName="bentUpArrow1" refType="h" fact="0.524"/>
              <dgm:constr type="w" for="ch" forName="bentUpArrow1" refType="w" fact="0.3844"/>
              <dgm:constr type="h" for="ch" forName="bentUpArrow1" refType="h" fact="0.42"/>
              <dgm:constr type="l" for="ch" forName="ParentText" refType="w" fact="0"/>
              <dgm:constr type="t" for="ch" forName="ParentText" refType="h" fact="0"/>
              <dgm:constr type="w" for="ch" forName="ParentText" refType="w" fact="0.5684"/>
              <dgm:constr type="h" for="ch" forName="ParentText" refType="h" fact="0.4949"/>
              <dgm:constr type="l" for="ch" forName="ChildText" refType="w" refFor="ch" refForName="ParentText"/>
              <dgm:constr type="t" for="ch" forName="ChildText" refType="h" fact="0.05"/>
              <dgm:constr type="w" for="ch" forName="ChildText" refType="w" fact="0.4134"/>
              <dgm:constr type="h" for="ch" forName="ChildText" refType="h" fact="0.4"/>
              <dgm:constr type="l" for="ch" forName="FinalChildText" refType="w" refFor="ch" refForName="ParentText"/>
              <dgm:constr type="t" for="ch" forName="FinalChildText" refType="h" fact="0.05"/>
              <dgm:constr type="w" for="ch" forName="FinalChildText" refType="w" fact="0.4134"/>
              <dgm:constr type="h" for="ch" forName="FinalChildText" refType="h" fact="0.4"/>
            </dgm:constrLst>
          </dgm:if>
          <dgm:else name="Name8">
            <dgm:constrLst>
              <dgm:constr type="r" for="ch" forName="bentUpArrow1" refType="w" fact="0.97"/>
              <dgm:constr type="t" for="ch" forName="bentUpArrow1" refType="h" fact="0.524"/>
              <dgm:constr type="w" for="ch" forName="bentUpArrow1" refType="w" fact="0.3844"/>
              <dgm:constr type="h" for="ch" forName="bentUpArrow1" refType="h" fact="0.42"/>
              <dgm:constr type="l" for="ch" forName="ParentText" refType="w" fact="0.4316"/>
              <dgm:constr type="t" for="ch" forName="ParentText" refType="h" fact="0"/>
              <dgm:constr type="w" for="ch" forName="ParentText" refType="w" fact="0.5684"/>
              <dgm:constr type="h" for="ch" forName="ParentText" refType="h" fact="0.4949"/>
              <dgm:constr type="l" for="ch" forName="ChildText" refType="w" fact="0"/>
              <dgm:constr type="t" for="ch" forName="ChildText" refType="h" fact="0.05"/>
              <dgm:constr type="w" for="ch" forName="ChildText" refType="w" fact="0.4134"/>
              <dgm:constr type="h" for="ch" forName="ChildText" refType="h" fact="0.4"/>
              <dgm:constr type="l" for="ch" forName="FinalChildText" refType="w" fact="0"/>
              <dgm:constr type="t" for="ch" forName="FinalChildText" refType="h" fact="0.05"/>
              <dgm:constr type="w" for="ch" forName="FinalChildText" refType="w" fact="0.4134"/>
              <dgm:constr type="h" for="ch" forName="FinalChildText" refType="h" fact="0.4"/>
            </dgm:constrLst>
          </dgm:else>
        </dgm:choose>
        <dgm:choose name="Name9">
          <dgm:if name="Name10" axis="followSib" ptType="node" func="cnt" op="gte" val="1">
            <dgm:layoutNode name="bentUpArrow1" styleLbl="alignImgPlace1">
              <dgm:alg type="sp"/>
              <dgm:choose name="Name11">
                <dgm:if name="Name12" func="var" arg="dir" op="equ" val="norm">
                  <dgm:shape xmlns:r="http://schemas.openxmlformats.org/officeDocument/2006/relationships" rot="90" type="bentUpArrow" r:blip="">
                    <dgm:adjLst>
                      <dgm:adj idx="1" val="0.3284"/>
                      <dgm:adj idx="2" val="0.25"/>
                      <dgm:adj idx="3" val="0.3578"/>
                    </dgm:adjLst>
                  </dgm:shape>
                </dgm:if>
                <dgm:else name="Name13">
                  <dgm:shape xmlns:r="http://schemas.openxmlformats.org/officeDocument/2006/relationships" rot="180" type="bentArrow" r:blip="">
                    <dgm:adjLst>
                      <dgm:adj idx="1" val="0.3284"/>
                      <dgm:adj idx="2" val="0.25"/>
                      <dgm:adj idx="3" val="0.3578"/>
                      <dgm:adj idx="4" val="0"/>
                    </dgm:adjLst>
                  </dgm:shape>
                </dgm:else>
              </dgm:choose>
              <dgm:presOf/>
            </dgm:layoutNode>
          </dgm:if>
          <dgm:else name="Name14"/>
        </dgm:choose>
        <dgm:layoutNode name="ParentText" styleLbl="node1">
          <dgm:varLst>
            <dgm:chMax val="1"/>
            <dgm:chPref val="1"/>
            <dgm:bulletEnabled val="1"/>
          </dgm:varLst>
          <dgm:alg type="tx"/>
          <dgm:shape xmlns:r="http://schemas.openxmlformats.org/officeDocument/2006/relationships" type="roundRect" r:blip="">
            <dgm:adjLst>
              <dgm:adj idx="1" val="0.1667"/>
            </dgm:adjLst>
          </dgm:shape>
          <dgm:presOf axis="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choose name="Name15">
          <dgm:if name="Name16" axis="followSib" ptType="node" func="cnt" op="equ" val="0">
            <dgm:choose name="Name17">
              <dgm:if name="Name18" axis="ch" ptType="node" func="cnt" op="gte" val="1">
                <dgm:layoutNode name="FinalChildText" styleLbl="revTx">
                  <dgm:varLst>
                    <dgm:chMax val="0"/>
                    <dgm:chPref val="0"/>
                    <dgm:bulletEnabled val="1"/>
                  </dgm:varLst>
                  <dgm:alg type="tx">
                    <dgm:param type="stBulletLvl" val="1"/>
                    <dgm:param type="txAnchorVertCh" val="mid"/>
                    <dgm:param type="parTxLTRAlign" val="l"/>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9"/>
            </dgm:choose>
          </dgm:if>
          <dgm:else name="Name20">
            <dgm:layoutNode name="ChildText" styleLbl="revTx">
              <dgm:varLst>
                <dgm:chMax val="0"/>
                <dgm:chPref val="0"/>
                <dgm:bulletEnabled val="1"/>
              </dgm:varLst>
              <dgm:alg type="tx">
                <dgm:param type="stBulletLvl" val="1"/>
                <dgm:param type="txAnchorVertCh" val="mid"/>
                <dgm:param type="parTxLTRAlign" val="l"/>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layoutNode>
      <dgm:forEach name="sibTransForEach" axis="followSib" ptType="sibTrans" cnt="1">
        <dgm:layoutNode name="sibTrans">
          <dgm:alg type="sp"/>
          <dgm:shape xmlns:r="http://schemas.openxmlformats.org/officeDocument/2006/relationships" r:blip="">
            <dgm:adjLst/>
          </dgm:shap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EA956CDF-086B-474F-BEF9-4CABEECB2E26}" type="datetimeFigureOut">
              <a:rPr lang="en-US" smtClean="0"/>
              <a:t>8/11/2021</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C66597AD-DFDC-3846-A792-2604544DDE1B}" type="slidenum">
              <a:rPr lang="en-US" smtClean="0"/>
              <a:t>‹#›</a:t>
            </a:fld>
            <a:endParaRPr lang="en-US"/>
          </a:p>
        </p:txBody>
      </p:sp>
    </p:spTree>
    <p:extLst>
      <p:ext uri="{BB962C8B-B14F-4D97-AF65-F5344CB8AC3E}">
        <p14:creationId xmlns:p14="http://schemas.microsoft.com/office/powerpoint/2010/main" val="437893243"/>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AAB3AF9-4EAF-7F4D-AC56-7732E0FF244F}" type="datetimeFigureOut">
              <a:rPr lang="en-US" smtClean="0"/>
              <a:t>8/11/2021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fr-CA" smtClean="0"/>
              <a:t>Click to edit Master text styles</a:t>
            </a:r>
          </a:p>
          <a:p>
            <a:pPr lvl="1"/>
            <a:r>
              <a:rPr lang="fr-CA" smtClean="0"/>
              <a:t>Second level</a:t>
            </a:r>
          </a:p>
          <a:p>
            <a:pPr lvl="2"/>
            <a:r>
              <a:rPr lang="fr-CA" smtClean="0"/>
              <a:t>Third level</a:t>
            </a:r>
          </a:p>
          <a:p>
            <a:pPr lvl="3"/>
            <a:r>
              <a:rPr lang="fr-CA" smtClean="0"/>
              <a:t>Fourth level</a:t>
            </a:r>
          </a:p>
          <a:p>
            <a:pPr lvl="4"/>
            <a:r>
              <a:rPr lang="fr-CA"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E9DD9FA-9A84-E143-86E3-47119075FC69}" type="slidenum">
              <a:rPr lang="en-US" smtClean="0"/>
              <a:t>‹#›</a:t>
            </a:fld>
            <a:endParaRPr lang="en-US"/>
          </a:p>
        </p:txBody>
      </p:sp>
    </p:spTree>
    <p:extLst>
      <p:ext uri="{BB962C8B-B14F-4D97-AF65-F5344CB8AC3E}">
        <p14:creationId xmlns:p14="http://schemas.microsoft.com/office/powerpoint/2010/main" val="2881067252"/>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a:p>
        </p:txBody>
      </p:sp>
      <p:sp>
        <p:nvSpPr>
          <p:cNvPr id="4" name="Slide Number Placeholder 3"/>
          <p:cNvSpPr>
            <a:spLocks noGrp="1"/>
          </p:cNvSpPr>
          <p:nvPr>
            <p:ph type="sldNum" sz="quarter" idx="10"/>
          </p:nvPr>
        </p:nvSpPr>
        <p:spPr/>
        <p:txBody>
          <a:bodyPr/>
          <a:lstStyle/>
          <a:p>
            <a:fld id="{7E9DD9FA-9A84-E143-86E3-47119075FC69}" type="slidenum">
              <a:rPr lang="en-US" smtClean="0"/>
              <a:t>2</a:t>
            </a:fld>
            <a:endParaRPr lang="en-US"/>
          </a:p>
        </p:txBody>
      </p:sp>
    </p:spTree>
    <p:extLst>
      <p:ext uri="{BB962C8B-B14F-4D97-AF65-F5344CB8AC3E}">
        <p14:creationId xmlns:p14="http://schemas.microsoft.com/office/powerpoint/2010/main" val="13166970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CA" dirty="0" smtClean="0"/>
              <a:t>The draft Regulations were pre-published in Canada Gazette, Part I in spring 2019. </a:t>
            </a:r>
          </a:p>
          <a:p>
            <a:pPr marL="628650" lvl="1" indent="-171450">
              <a:buFont typeface="Arial" panose="020B0604020202020204" pitchFamily="34" charset="0"/>
              <a:buChar char="•"/>
            </a:pPr>
            <a:r>
              <a:rPr lang="en-CA" dirty="0" smtClean="0"/>
              <a:t>We received</a:t>
            </a:r>
            <a:r>
              <a:rPr lang="en-CA" baseline="0" dirty="0" smtClean="0"/>
              <a:t> 60 written submissions, 47 of which were from the Federal public service. </a:t>
            </a:r>
            <a:endParaRPr lang="en-CA" dirty="0" smtClean="0"/>
          </a:p>
          <a:p>
            <a:endParaRPr lang="en-CA" dirty="0"/>
          </a:p>
        </p:txBody>
      </p:sp>
      <p:sp>
        <p:nvSpPr>
          <p:cNvPr id="4" name="Slide Number Placeholder 3"/>
          <p:cNvSpPr>
            <a:spLocks noGrp="1"/>
          </p:cNvSpPr>
          <p:nvPr>
            <p:ph type="sldNum" sz="quarter" idx="10"/>
          </p:nvPr>
        </p:nvSpPr>
        <p:spPr/>
        <p:txBody>
          <a:bodyPr/>
          <a:lstStyle/>
          <a:p>
            <a:fld id="{7E9DD9FA-9A84-E143-86E3-47119075FC69}" type="slidenum">
              <a:rPr lang="en-US" smtClean="0"/>
              <a:t>18</a:t>
            </a:fld>
            <a:endParaRPr lang="en-US"/>
          </a:p>
        </p:txBody>
      </p:sp>
    </p:spTree>
    <p:extLst>
      <p:ext uri="{BB962C8B-B14F-4D97-AF65-F5344CB8AC3E}">
        <p14:creationId xmlns:p14="http://schemas.microsoft.com/office/powerpoint/2010/main" val="65866207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fld id="{7E9DD9FA-9A84-E143-86E3-47119075FC69}" type="slidenum">
              <a:rPr lang="en-US" smtClean="0"/>
              <a:t>19</a:t>
            </a:fld>
            <a:endParaRPr lang="en-US"/>
          </a:p>
        </p:txBody>
      </p:sp>
    </p:spTree>
    <p:extLst>
      <p:ext uri="{BB962C8B-B14F-4D97-AF65-F5344CB8AC3E}">
        <p14:creationId xmlns:p14="http://schemas.microsoft.com/office/powerpoint/2010/main" val="315665313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a:p>
        </p:txBody>
      </p:sp>
      <p:sp>
        <p:nvSpPr>
          <p:cNvPr id="4" name="Slide Number Placeholder 3"/>
          <p:cNvSpPr>
            <a:spLocks noGrp="1"/>
          </p:cNvSpPr>
          <p:nvPr>
            <p:ph type="sldNum" sz="quarter" idx="10"/>
          </p:nvPr>
        </p:nvSpPr>
        <p:spPr/>
        <p:txBody>
          <a:bodyPr/>
          <a:lstStyle/>
          <a:p>
            <a:fld id="{7E9DD9FA-9A84-E143-86E3-47119075FC69}" type="slidenum">
              <a:rPr lang="en-US" smtClean="0"/>
              <a:t>3</a:t>
            </a:fld>
            <a:endParaRPr lang="en-US"/>
          </a:p>
        </p:txBody>
      </p:sp>
    </p:spTree>
    <p:extLst>
      <p:ext uri="{BB962C8B-B14F-4D97-AF65-F5344CB8AC3E}">
        <p14:creationId xmlns:p14="http://schemas.microsoft.com/office/powerpoint/2010/main" val="229417779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fld id="{7E9DD9FA-9A84-E143-86E3-47119075FC69}" type="slidenum">
              <a:rPr lang="en-US" smtClean="0"/>
              <a:t>4</a:t>
            </a:fld>
            <a:endParaRPr lang="en-US"/>
          </a:p>
        </p:txBody>
      </p:sp>
    </p:spTree>
    <p:extLst>
      <p:ext uri="{BB962C8B-B14F-4D97-AF65-F5344CB8AC3E}">
        <p14:creationId xmlns:p14="http://schemas.microsoft.com/office/powerpoint/2010/main" val="97303754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CA" dirty="0" smtClean="0"/>
              <a:t>The new standalone Work Place Harassment and Violence Prevention (WPHVP) Regulations will replace Part XX (Violence Prevention in the Work Place) of the Canada Occupational Health and Safety Regulations (COHSR).</a:t>
            </a:r>
          </a:p>
          <a:p>
            <a:pPr marL="628650" lvl="1" indent="-171450">
              <a:buFont typeface="Arial" panose="020B0604020202020204" pitchFamily="34" charset="0"/>
              <a:buChar char="•"/>
            </a:pPr>
            <a:r>
              <a:rPr lang="en-CA" dirty="0" smtClean="0"/>
              <a:t>The standalone</a:t>
            </a:r>
            <a:r>
              <a:rPr lang="en-CA" baseline="0" dirty="0" smtClean="0"/>
              <a:t> Regulations will also be applicable to the </a:t>
            </a:r>
            <a:r>
              <a:rPr lang="en-CA" baseline="0" smtClean="0"/>
              <a:t>extended jurisdictions.</a:t>
            </a:r>
            <a:endParaRPr lang="en-CA" smtClean="0"/>
          </a:p>
          <a:p>
            <a:pPr marL="171450" indent="-171450">
              <a:buFont typeface="Arial" panose="020B0604020202020204" pitchFamily="34" charset="0"/>
              <a:buChar char="•"/>
            </a:pPr>
            <a:endParaRPr lang="en-CA" dirty="0"/>
          </a:p>
        </p:txBody>
      </p:sp>
      <p:sp>
        <p:nvSpPr>
          <p:cNvPr id="4" name="Slide Number Placeholder 3"/>
          <p:cNvSpPr>
            <a:spLocks noGrp="1"/>
          </p:cNvSpPr>
          <p:nvPr>
            <p:ph type="sldNum" sz="quarter" idx="10"/>
          </p:nvPr>
        </p:nvSpPr>
        <p:spPr/>
        <p:txBody>
          <a:bodyPr/>
          <a:lstStyle/>
          <a:p>
            <a:fld id="{7E9DD9FA-9A84-E143-86E3-47119075FC69}" type="slidenum">
              <a:rPr lang="en-US" smtClean="0"/>
              <a:t>6</a:t>
            </a:fld>
            <a:endParaRPr lang="en-US"/>
          </a:p>
        </p:txBody>
      </p:sp>
    </p:spTree>
    <p:extLst>
      <p:ext uri="{BB962C8B-B14F-4D97-AF65-F5344CB8AC3E}">
        <p14:creationId xmlns:p14="http://schemas.microsoft.com/office/powerpoint/2010/main" val="215930646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fld id="{7E9DD9FA-9A84-E143-86E3-47119075FC69}" type="slidenum">
              <a:rPr lang="en-US" smtClean="0"/>
              <a:t>7</a:t>
            </a:fld>
            <a:endParaRPr lang="en-US"/>
          </a:p>
        </p:txBody>
      </p:sp>
    </p:spTree>
    <p:extLst>
      <p:ext uri="{BB962C8B-B14F-4D97-AF65-F5344CB8AC3E}">
        <p14:creationId xmlns:p14="http://schemas.microsoft.com/office/powerpoint/2010/main" val="100258915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fld id="{7E9DD9FA-9A84-E143-86E3-47119075FC69}" type="slidenum">
              <a:rPr lang="en-US" smtClean="0"/>
              <a:t>14</a:t>
            </a:fld>
            <a:endParaRPr lang="en-US"/>
          </a:p>
        </p:txBody>
      </p:sp>
    </p:spTree>
    <p:extLst>
      <p:ext uri="{BB962C8B-B14F-4D97-AF65-F5344CB8AC3E}">
        <p14:creationId xmlns:p14="http://schemas.microsoft.com/office/powerpoint/2010/main" val="110596303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fld id="{7E9DD9FA-9A84-E143-86E3-47119075FC69}" type="slidenum">
              <a:rPr lang="en-US" smtClean="0"/>
              <a:t>15</a:t>
            </a:fld>
            <a:endParaRPr lang="en-US"/>
          </a:p>
        </p:txBody>
      </p:sp>
    </p:spTree>
    <p:extLst>
      <p:ext uri="{BB962C8B-B14F-4D97-AF65-F5344CB8AC3E}">
        <p14:creationId xmlns:p14="http://schemas.microsoft.com/office/powerpoint/2010/main" val="348685300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fld id="{7E9DD9FA-9A84-E143-86E3-47119075FC69}" type="slidenum">
              <a:rPr lang="en-US" smtClean="0"/>
              <a:t>16</a:t>
            </a:fld>
            <a:endParaRPr lang="en-US"/>
          </a:p>
        </p:txBody>
      </p:sp>
    </p:spTree>
    <p:extLst>
      <p:ext uri="{BB962C8B-B14F-4D97-AF65-F5344CB8AC3E}">
        <p14:creationId xmlns:p14="http://schemas.microsoft.com/office/powerpoint/2010/main" val="101068686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fld id="{7E9DD9FA-9A84-E143-86E3-47119075FC69}" type="slidenum">
              <a:rPr lang="en-US" smtClean="0"/>
              <a:t>17</a:t>
            </a:fld>
            <a:endParaRPr lang="en-US"/>
          </a:p>
        </p:txBody>
      </p:sp>
    </p:spTree>
    <p:extLst>
      <p:ext uri="{BB962C8B-B14F-4D97-AF65-F5344CB8AC3E}">
        <p14:creationId xmlns:p14="http://schemas.microsoft.com/office/powerpoint/2010/main" val="2340775016"/>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bg>
      <p:bgPr>
        <a:blipFill dpi="0" rotWithShape="1">
          <a:blip r:embed="rId2"/>
          <a:srcRect/>
          <a:stretch>
            <a:fillRect/>
          </a:stretch>
        </a:blipFill>
        <a:effectLst/>
      </p:bgPr>
    </p:bg>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8C4D5355-65D7-0D4C-B310-E31A1CB8889D}" type="datetime1">
              <a:rPr lang="en-US" smtClean="0"/>
              <a:t>8/11/2021</a:t>
            </a:fld>
            <a:endParaRPr lang="en-US"/>
          </a:p>
        </p:txBody>
      </p:sp>
      <p:sp>
        <p:nvSpPr>
          <p:cNvPr id="6" name="Slide Number Placeholder 5"/>
          <p:cNvSpPr>
            <a:spLocks noGrp="1"/>
          </p:cNvSpPr>
          <p:nvPr>
            <p:ph type="sldNum" sz="quarter" idx="12"/>
          </p:nvPr>
        </p:nvSpPr>
        <p:spPr/>
        <p:txBody>
          <a:bodyPr/>
          <a:lstStyle/>
          <a:p>
            <a:fld id="{ABCE2B6B-7FFE-FA46-BED3-31567387080B}" type="slidenum">
              <a:rPr lang="en-US" smtClean="0"/>
              <a:t>‹#›</a:t>
            </a:fld>
            <a:endParaRPr lang="en-US"/>
          </a:p>
        </p:txBody>
      </p:sp>
      <p:sp>
        <p:nvSpPr>
          <p:cNvPr id="5" name="Footer Placeholder 4"/>
          <p:cNvSpPr>
            <a:spLocks noGrp="1"/>
          </p:cNvSpPr>
          <p:nvPr>
            <p:ph type="ftr" sz="quarter" idx="11"/>
          </p:nvPr>
        </p:nvSpPr>
        <p:spPr/>
        <p:txBody>
          <a:bodyPr/>
          <a:lstStyle/>
          <a:p>
            <a:endParaRPr lang="en-US" dirty="0"/>
          </a:p>
        </p:txBody>
      </p:sp>
    </p:spTree>
    <p:extLst>
      <p:ext uri="{BB962C8B-B14F-4D97-AF65-F5344CB8AC3E}">
        <p14:creationId xmlns:p14="http://schemas.microsoft.com/office/powerpoint/2010/main" val="1447871174"/>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bg>
      <p:bgPr>
        <a:blipFill dpi="0" rotWithShape="1">
          <a:blip r:embed="rId2"/>
          <a:srcRect/>
          <a:stretch>
            <a:fillRect/>
          </a:stretch>
        </a:blipFill>
        <a:effectLst/>
      </p:bgPr>
    </p:bg>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lvl1pPr>
              <a:defRPr sz="1100" b="0" i="1">
                <a:latin typeface="Verdana"/>
                <a:cs typeface="Verdana"/>
              </a:defRPr>
            </a:lvl1pPr>
          </a:lstStyle>
          <a:p>
            <a:r>
              <a:rPr lang="en-US" dirty="0" err="1" smtClean="0"/>
              <a:t>Lorem</a:t>
            </a:r>
            <a:r>
              <a:rPr lang="en-US" dirty="0" smtClean="0"/>
              <a:t> </a:t>
            </a:r>
            <a:r>
              <a:rPr lang="en-US" dirty="0" err="1" smtClean="0"/>
              <a:t>ipsum</a:t>
            </a:r>
            <a:endParaRPr lang="en-US" dirty="0"/>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BCE2B6B-7FFE-FA46-BED3-31567387080B}" type="slidenum">
              <a:rPr lang="en-US" smtClean="0"/>
              <a:t>‹#›</a:t>
            </a:fld>
            <a:endParaRPr lang="en-US"/>
          </a:p>
        </p:txBody>
      </p:sp>
    </p:spTree>
    <p:extLst>
      <p:ext uri="{BB962C8B-B14F-4D97-AF65-F5344CB8AC3E}">
        <p14:creationId xmlns:p14="http://schemas.microsoft.com/office/powerpoint/2010/main" val="26808205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Custom Layout">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721867801"/>
      </p:ext>
    </p:extLst>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image" Target="../media/image1.jpg"/><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5"/>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16E7DB6-28F2-6B4F-B157-E07B60B8B109}" type="datetime1">
              <a:rPr lang="en-US" smtClean="0"/>
              <a:t>8/11/2021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BCE2B6B-7FFE-FA46-BED3-31567387080B}" type="slidenum">
              <a:rPr lang="en-US" smtClean="0"/>
              <a:t>‹#›</a:t>
            </a:fld>
            <a:endParaRPr lang="en-US"/>
          </a:p>
        </p:txBody>
      </p:sp>
    </p:spTree>
    <p:extLst>
      <p:ext uri="{BB962C8B-B14F-4D97-AF65-F5344CB8AC3E}">
        <p14:creationId xmlns:p14="http://schemas.microsoft.com/office/powerpoint/2010/main" val="301224369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Lst>
  <p:hf hdr="0" ftr="0" dt="0"/>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8" Type="http://schemas.openxmlformats.org/officeDocument/2006/relationships/hyperlink" Target="https://www.canada.ca/en/employment-social-development/programs/workplace-health-safety/harassment-violence-prevention/complaints/resolve/sample-employer-response-notice-occurence.html" TargetMode="External"/><Relationship Id="rId3" Type="http://schemas.openxmlformats.org/officeDocument/2006/relationships/hyperlink" Target="https://www.canada.ca/en/employment-social-development/programs/laws-regulations/labour/interpretations-policies/104-harassment-violence-prevention.html" TargetMode="External"/><Relationship Id="rId7" Type="http://schemas.openxmlformats.org/officeDocument/2006/relationships/hyperlink" Target="https://www.canada.ca/en/employment-social-development/programs/workplace-health-safety/harassment-violence-complaint/file/sample-notice-occurence.html" TargetMode="External"/><Relationship Id="rId2" Type="http://schemas.openxmlformats.org/officeDocument/2006/relationships/notesSlide" Target="../notesSlides/notesSlide11.xml"/><Relationship Id="rId1" Type="http://schemas.openxmlformats.org/officeDocument/2006/relationships/slideLayout" Target="../slideLayouts/slideLayout2.xml"/><Relationship Id="rId6" Type="http://schemas.openxmlformats.org/officeDocument/2006/relationships/hyperlink" Target="https://www.canada.ca/en/employment-social-development/programs/workplace-health-safety/harassment-violence-prevention/risk-assessment-tool.html" TargetMode="External"/><Relationship Id="rId5" Type="http://schemas.openxmlformats.org/officeDocument/2006/relationships/hyperlink" Target="https://www.canada.ca/en/employment-social-development/programs/workplace-health-safety/harassment-violence-prevention/sample-user-guide.html" TargetMode="External"/><Relationship Id="rId10" Type="http://schemas.openxmlformats.org/officeDocument/2006/relationships/hyperlink" Target="https://www.canada.ca/en/employment-social-development/programs/workplace-health-safety/harassment-violence-prevention/employer-list.html" TargetMode="External"/><Relationship Id="rId4" Type="http://schemas.openxmlformats.org/officeDocument/2006/relationships/hyperlink" Target="https://www.canada.ca/en/employment-social-development/programs/workplace-health-safety/harassment-violence-prevention/sample-policy.html" TargetMode="External"/><Relationship Id="rId9" Type="http://schemas.openxmlformats.org/officeDocument/2006/relationships/hyperlink" Target="https://www.canada.ca/en/employment-social-development/programs/workplace-health-safety/harassment-violence-prevention/complaints/resolve/sample-employer-response-notice-occurence/monthly-status-updates.html" TargetMode="Externa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4597805" y="2373644"/>
            <a:ext cx="3326995" cy="2409152"/>
          </a:xfrm>
        </p:spPr>
        <p:txBody>
          <a:bodyPr>
            <a:normAutofit fontScale="90000"/>
          </a:bodyPr>
          <a:lstStyle/>
          <a:p>
            <a:pPr algn="l"/>
            <a:r>
              <a:rPr lang="en-CA" sz="2200" b="1" i="1" dirty="0" smtClean="0">
                <a:latin typeface="Verdana"/>
                <a:cs typeface="Verdana"/>
              </a:rPr>
              <a:t>Work </a:t>
            </a:r>
            <a:r>
              <a:rPr lang="en-CA" sz="2200" b="1" i="1" dirty="0">
                <a:latin typeface="Verdana"/>
                <a:cs typeface="Verdana"/>
              </a:rPr>
              <a:t>Place Harassment and Violence Prevention </a:t>
            </a:r>
            <a:r>
              <a:rPr lang="en-CA" sz="2200" b="1" i="1" dirty="0" smtClean="0">
                <a:latin typeface="Verdana"/>
                <a:cs typeface="Verdana"/>
              </a:rPr>
              <a:t>Regulations</a:t>
            </a:r>
            <a:br>
              <a:rPr lang="en-CA" sz="2200" b="1" i="1" dirty="0" smtClean="0">
                <a:latin typeface="Verdana"/>
                <a:cs typeface="Verdana"/>
              </a:rPr>
            </a:br>
            <a:r>
              <a:rPr lang="en-CA" sz="2200" b="1" i="1" dirty="0" smtClean="0">
                <a:latin typeface="Verdana"/>
                <a:cs typeface="Verdana"/>
              </a:rPr>
              <a:t/>
            </a:r>
            <a:br>
              <a:rPr lang="en-CA" sz="2200" b="1" i="1" dirty="0" smtClean="0">
                <a:latin typeface="Verdana"/>
                <a:cs typeface="Verdana"/>
              </a:rPr>
            </a:br>
            <a:r>
              <a:rPr lang="en-CA" sz="2200" b="1" dirty="0" smtClean="0">
                <a:latin typeface="Verdana"/>
                <a:cs typeface="Verdana"/>
              </a:rPr>
              <a:t>Federal Jurisdiction</a:t>
            </a:r>
            <a:r>
              <a:rPr lang="en-US" sz="3600" b="1" dirty="0" smtClean="0">
                <a:latin typeface="Verdana"/>
                <a:cs typeface="Verdana"/>
              </a:rPr>
              <a:t/>
            </a:r>
            <a:br>
              <a:rPr lang="en-US" sz="3600" b="1" dirty="0" smtClean="0">
                <a:latin typeface="Verdana"/>
                <a:cs typeface="Verdana"/>
              </a:rPr>
            </a:br>
            <a:endParaRPr lang="en-US" sz="2800" dirty="0">
              <a:latin typeface="Verdana"/>
              <a:cs typeface="Verdana"/>
            </a:endParaRPr>
          </a:p>
        </p:txBody>
      </p:sp>
    </p:spTree>
    <p:extLst>
      <p:ext uri="{BB962C8B-B14F-4D97-AF65-F5344CB8AC3E}">
        <p14:creationId xmlns:p14="http://schemas.microsoft.com/office/powerpoint/2010/main" val="228479644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ABCE2B6B-7FFE-FA46-BED3-31567387080B}" type="slidenum">
              <a:rPr lang="en-US" smtClean="0"/>
              <a:t>10</a:t>
            </a:fld>
            <a:endParaRPr lang="en-US"/>
          </a:p>
        </p:txBody>
      </p:sp>
      <p:sp>
        <p:nvSpPr>
          <p:cNvPr id="3" name="Title 1"/>
          <p:cNvSpPr txBox="1">
            <a:spLocks/>
          </p:cNvSpPr>
          <p:nvPr/>
        </p:nvSpPr>
        <p:spPr>
          <a:xfrm>
            <a:off x="446088" y="277813"/>
            <a:ext cx="8229600" cy="921568"/>
          </a:xfrm>
          <a:prstGeom prst="rect">
            <a:avLst/>
          </a:prstGeom>
        </p:spPr>
        <p:txBody>
          <a:bodyPr vert="horz" lIns="91440" tIns="421200" rIns="91440" bIns="45720" rtlCol="0" anchor="ctr" anchorCtr="0">
            <a:no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algn="l"/>
            <a:r>
              <a:rPr lang="en-US" sz="2400" b="1" dirty="0" smtClean="0">
                <a:latin typeface="Verdana"/>
                <a:cs typeface="Verdana"/>
              </a:rPr>
              <a:t>Employer Obligations</a:t>
            </a:r>
            <a:br>
              <a:rPr lang="en-US" sz="2400" b="1" dirty="0" smtClean="0">
                <a:latin typeface="Verdana"/>
                <a:cs typeface="Verdana"/>
              </a:rPr>
            </a:br>
            <a:endParaRPr lang="en-US" sz="2400" dirty="0">
              <a:latin typeface="Verdana"/>
              <a:cs typeface="Verdana"/>
            </a:endParaRPr>
          </a:p>
        </p:txBody>
      </p:sp>
      <p:sp>
        <p:nvSpPr>
          <p:cNvPr id="4" name="TextBox 3"/>
          <p:cNvSpPr txBox="1"/>
          <p:nvPr/>
        </p:nvSpPr>
        <p:spPr>
          <a:xfrm>
            <a:off x="446088" y="1308563"/>
            <a:ext cx="8343070" cy="4819781"/>
          </a:xfrm>
          <a:prstGeom prst="rect">
            <a:avLst/>
          </a:prstGeom>
          <a:noFill/>
        </p:spPr>
        <p:txBody>
          <a:bodyPr wrap="square" rtlCol="0">
            <a:spAutoFit/>
          </a:bodyPr>
          <a:lstStyle/>
          <a:p>
            <a:pPr indent="-41275">
              <a:lnSpc>
                <a:spcPct val="130000"/>
              </a:lnSpc>
            </a:pPr>
            <a:r>
              <a:rPr lang="en-CA" sz="1600" b="1" u="sng" dirty="0" smtClean="0">
                <a:latin typeface="Verdana" panose="020B0604030504040204" pitchFamily="34" charset="0"/>
                <a:ea typeface="Verdana" panose="020B0604030504040204" pitchFamily="34" charset="0"/>
              </a:rPr>
              <a:t>Prevention Policy</a:t>
            </a:r>
          </a:p>
          <a:p>
            <a:pPr marL="244475" indent="-285750">
              <a:lnSpc>
                <a:spcPct val="130000"/>
              </a:lnSpc>
              <a:buFont typeface="Arial" panose="020B0604020202020204" pitchFamily="34" charset="0"/>
              <a:buChar char="•"/>
            </a:pPr>
            <a:r>
              <a:rPr lang="en-CA" sz="1600" dirty="0" smtClean="0">
                <a:latin typeface="Verdana" panose="020B0604030504040204" pitchFamily="34" charset="0"/>
                <a:ea typeface="Verdana" panose="020B0604030504040204" pitchFamily="34" charset="0"/>
              </a:rPr>
              <a:t>Employer must jointly develop a prevention policy with the applicable partner, which must include:</a:t>
            </a:r>
            <a:endParaRPr lang="en-CA" sz="1600" dirty="0">
              <a:latin typeface="Verdana" panose="020B0604030504040204" pitchFamily="34" charset="0"/>
              <a:ea typeface="Verdana" panose="020B0604030504040204" pitchFamily="34" charset="0"/>
            </a:endParaRPr>
          </a:p>
          <a:p>
            <a:pPr marL="742950" lvl="1" indent="-285750">
              <a:buFont typeface="Arial" panose="020B0604020202020204" pitchFamily="34" charset="0"/>
              <a:buChar char="•"/>
            </a:pPr>
            <a:r>
              <a:rPr lang="en-US" sz="1600" dirty="0" smtClean="0">
                <a:latin typeface="Verdana" panose="020B0604030504040204" pitchFamily="34" charset="0"/>
                <a:ea typeface="Verdana" panose="020B0604030504040204" pitchFamily="34" charset="0"/>
              </a:rPr>
              <a:t>Mission statement.</a:t>
            </a:r>
            <a:endParaRPr lang="en-US" sz="1600" dirty="0">
              <a:latin typeface="Verdana" panose="020B0604030504040204" pitchFamily="34" charset="0"/>
              <a:ea typeface="Verdana" panose="020B0604030504040204" pitchFamily="34" charset="0"/>
            </a:endParaRPr>
          </a:p>
          <a:p>
            <a:pPr marL="742950" lvl="1" indent="-285750">
              <a:lnSpc>
                <a:spcPct val="130000"/>
              </a:lnSpc>
              <a:buFont typeface="Arial" panose="020B0604020202020204" pitchFamily="34" charset="0"/>
              <a:buChar char="•"/>
            </a:pPr>
            <a:r>
              <a:rPr lang="en-US" sz="1600" dirty="0" smtClean="0">
                <a:latin typeface="Verdana" panose="020B0604030504040204" pitchFamily="34" charset="0"/>
                <a:ea typeface="Verdana" panose="020B0604030504040204" pitchFamily="34" charset="0"/>
              </a:rPr>
              <a:t>Risk </a:t>
            </a:r>
            <a:r>
              <a:rPr lang="en-US" sz="1600" dirty="0">
                <a:latin typeface="Verdana" panose="020B0604030504040204" pitchFamily="34" charset="0"/>
                <a:ea typeface="Verdana" panose="020B0604030504040204" pitchFamily="34" charset="0"/>
              </a:rPr>
              <a:t>factors that contribute to work place harassment and </a:t>
            </a:r>
            <a:r>
              <a:rPr lang="en-US" sz="1600" dirty="0" smtClean="0">
                <a:latin typeface="Verdana" panose="020B0604030504040204" pitchFamily="34" charset="0"/>
                <a:ea typeface="Verdana" panose="020B0604030504040204" pitchFamily="34" charset="0"/>
              </a:rPr>
              <a:t>violence.</a:t>
            </a:r>
            <a:endParaRPr lang="en-US" sz="1600" dirty="0">
              <a:latin typeface="Verdana" panose="020B0604030504040204" pitchFamily="34" charset="0"/>
              <a:ea typeface="Verdana" panose="020B0604030504040204" pitchFamily="34" charset="0"/>
            </a:endParaRPr>
          </a:p>
          <a:p>
            <a:pPr marL="742950" lvl="1" indent="-285750">
              <a:lnSpc>
                <a:spcPct val="130000"/>
              </a:lnSpc>
              <a:buFont typeface="Arial" panose="020B0604020202020204" pitchFamily="34" charset="0"/>
              <a:buChar char="•"/>
            </a:pPr>
            <a:r>
              <a:rPr lang="en-US" sz="1600" dirty="0">
                <a:latin typeface="Verdana" panose="020B0604030504040204" pitchFamily="34" charset="0"/>
                <a:ea typeface="Verdana" panose="020B0604030504040204" pitchFamily="34" charset="0"/>
              </a:rPr>
              <a:t>Roles of the policy committee, work place committee and health and safety </a:t>
            </a:r>
            <a:r>
              <a:rPr lang="en-US" sz="1600" dirty="0" smtClean="0">
                <a:latin typeface="Verdana" panose="020B0604030504040204" pitchFamily="34" charset="0"/>
                <a:ea typeface="Verdana" panose="020B0604030504040204" pitchFamily="34" charset="0"/>
              </a:rPr>
              <a:t>representative.</a:t>
            </a:r>
            <a:endParaRPr lang="en-US" sz="1600" dirty="0">
              <a:latin typeface="Verdana" panose="020B0604030504040204" pitchFamily="34" charset="0"/>
              <a:ea typeface="Verdana" panose="020B0604030504040204" pitchFamily="34" charset="0"/>
            </a:endParaRPr>
          </a:p>
          <a:p>
            <a:pPr marL="742950" lvl="1" indent="-285750">
              <a:lnSpc>
                <a:spcPct val="130000"/>
              </a:lnSpc>
              <a:buFont typeface="Arial" panose="020B0604020202020204" pitchFamily="34" charset="0"/>
              <a:buChar char="•"/>
            </a:pPr>
            <a:r>
              <a:rPr lang="en-CA" sz="1600" dirty="0" smtClean="0">
                <a:latin typeface="Verdana" panose="020B0604030504040204" pitchFamily="34" charset="0"/>
                <a:ea typeface="Verdana" panose="020B0604030504040204" pitchFamily="34" charset="0"/>
              </a:rPr>
              <a:t>Summaries of: employee training; the resolution process, including how the privacy of persons involved will be protected; and, emergency procedures. </a:t>
            </a:r>
          </a:p>
          <a:p>
            <a:pPr marL="285750" indent="-285750">
              <a:lnSpc>
                <a:spcPct val="130000"/>
              </a:lnSpc>
              <a:buFont typeface="Arial" panose="020B0604020202020204" pitchFamily="34" charset="0"/>
              <a:buChar char="•"/>
            </a:pPr>
            <a:r>
              <a:rPr lang="en-CA" sz="1600" dirty="0" smtClean="0">
                <a:latin typeface="Verdana" panose="020B0604030504040204" pitchFamily="34" charset="0"/>
                <a:ea typeface="Verdana" panose="020B0604030504040204" pitchFamily="34" charset="0"/>
              </a:rPr>
              <a:t>Policy must identify, describe how to contact, and list the duties of:</a:t>
            </a:r>
            <a:endParaRPr lang="en-CA" sz="1600" dirty="0">
              <a:latin typeface="Verdana" panose="020B0604030504040204" pitchFamily="34" charset="0"/>
              <a:ea typeface="Verdana" panose="020B0604030504040204" pitchFamily="34" charset="0"/>
            </a:endParaRPr>
          </a:p>
          <a:p>
            <a:pPr marL="742950" lvl="1" indent="-285750">
              <a:lnSpc>
                <a:spcPct val="130000"/>
              </a:lnSpc>
              <a:buFont typeface="Arial" panose="020B0604020202020204" pitchFamily="34" charset="0"/>
              <a:buChar char="•"/>
            </a:pPr>
            <a:r>
              <a:rPr lang="en-CA" sz="1600" dirty="0" smtClean="0">
                <a:latin typeface="Verdana" panose="020B0604030504040204" pitchFamily="34" charset="0"/>
                <a:ea typeface="Verdana" panose="020B0604030504040204" pitchFamily="34" charset="0"/>
              </a:rPr>
              <a:t>Designated Recipient – for receiving notices of an occurrence.</a:t>
            </a:r>
          </a:p>
          <a:p>
            <a:pPr marL="742950" lvl="1" indent="-285750">
              <a:lnSpc>
                <a:spcPct val="130000"/>
              </a:lnSpc>
              <a:buFont typeface="Arial" panose="020B0604020202020204" pitchFamily="34" charset="0"/>
              <a:buChar char="•"/>
            </a:pPr>
            <a:r>
              <a:rPr lang="en-CA" sz="1600" dirty="0" smtClean="0">
                <a:latin typeface="Verdana" panose="020B0604030504040204" pitchFamily="34" charset="0"/>
                <a:ea typeface="Verdana" panose="020B0604030504040204" pitchFamily="34" charset="0"/>
              </a:rPr>
              <a:t>Person Designated – for receiving complaints of contraventions of the Code or Regulations. </a:t>
            </a:r>
          </a:p>
          <a:p>
            <a:pPr marL="285750" indent="-285750">
              <a:lnSpc>
                <a:spcPct val="130000"/>
              </a:lnSpc>
              <a:buFont typeface="Arial" panose="020B0604020202020204" pitchFamily="34" charset="0"/>
              <a:buChar char="•"/>
            </a:pPr>
            <a:r>
              <a:rPr lang="en-CA" sz="1600" dirty="0" smtClean="0">
                <a:latin typeface="Verdana" panose="020B0604030504040204" pitchFamily="34" charset="0"/>
                <a:ea typeface="Verdana" panose="020B0604030504040204" pitchFamily="34" charset="0"/>
              </a:rPr>
              <a:t>Policy must be reviewed and updated at least once every 3 years. </a:t>
            </a:r>
            <a:endParaRPr lang="en-CA" sz="1600" dirty="0">
              <a:latin typeface="Verdana" panose="020B0604030504040204" pitchFamily="34" charset="0"/>
              <a:ea typeface="Verdana" panose="020B0604030504040204" pitchFamily="34" charset="0"/>
            </a:endParaRPr>
          </a:p>
        </p:txBody>
      </p:sp>
    </p:spTree>
    <p:extLst>
      <p:ext uri="{BB962C8B-B14F-4D97-AF65-F5344CB8AC3E}">
        <p14:creationId xmlns:p14="http://schemas.microsoft.com/office/powerpoint/2010/main" val="298922441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ABCE2B6B-7FFE-FA46-BED3-31567387080B}" type="slidenum">
              <a:rPr lang="en-US" smtClean="0"/>
              <a:t>11</a:t>
            </a:fld>
            <a:endParaRPr lang="en-US"/>
          </a:p>
        </p:txBody>
      </p:sp>
      <p:sp>
        <p:nvSpPr>
          <p:cNvPr id="3" name="Title 1"/>
          <p:cNvSpPr txBox="1">
            <a:spLocks/>
          </p:cNvSpPr>
          <p:nvPr/>
        </p:nvSpPr>
        <p:spPr>
          <a:xfrm>
            <a:off x="446088" y="277813"/>
            <a:ext cx="8229600" cy="921568"/>
          </a:xfrm>
          <a:prstGeom prst="rect">
            <a:avLst/>
          </a:prstGeom>
        </p:spPr>
        <p:txBody>
          <a:bodyPr vert="horz" lIns="91440" tIns="421200" rIns="91440" bIns="45720" rtlCol="0" anchor="ctr" anchorCtr="0">
            <a:no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algn="l"/>
            <a:r>
              <a:rPr lang="en-US" sz="2400" b="1" dirty="0" smtClean="0">
                <a:latin typeface="Verdana"/>
                <a:cs typeface="Verdana"/>
              </a:rPr>
              <a:t>Employer Obligations</a:t>
            </a:r>
            <a:br>
              <a:rPr lang="en-US" sz="2400" b="1" dirty="0" smtClean="0">
                <a:latin typeface="Verdana"/>
                <a:cs typeface="Verdana"/>
              </a:rPr>
            </a:br>
            <a:endParaRPr lang="en-US" sz="2400" dirty="0">
              <a:latin typeface="Verdana"/>
              <a:cs typeface="Verdana"/>
            </a:endParaRPr>
          </a:p>
        </p:txBody>
      </p:sp>
      <p:sp>
        <p:nvSpPr>
          <p:cNvPr id="4" name="TextBox 3"/>
          <p:cNvSpPr txBox="1"/>
          <p:nvPr/>
        </p:nvSpPr>
        <p:spPr>
          <a:xfrm>
            <a:off x="446088" y="1308563"/>
            <a:ext cx="8343070" cy="4154984"/>
          </a:xfrm>
          <a:prstGeom prst="rect">
            <a:avLst/>
          </a:prstGeom>
          <a:noFill/>
        </p:spPr>
        <p:txBody>
          <a:bodyPr wrap="square" rtlCol="0">
            <a:spAutoFit/>
          </a:bodyPr>
          <a:lstStyle/>
          <a:p>
            <a:pPr indent="-41275">
              <a:lnSpc>
                <a:spcPct val="130000"/>
              </a:lnSpc>
            </a:pPr>
            <a:r>
              <a:rPr lang="en-CA" sz="1600" b="1" u="sng" dirty="0" smtClean="0">
                <a:latin typeface="Verdana" panose="020B0604030504040204" pitchFamily="34" charset="0"/>
                <a:ea typeface="Verdana" panose="020B0604030504040204" pitchFamily="34" charset="0"/>
              </a:rPr>
              <a:t>Training</a:t>
            </a:r>
          </a:p>
          <a:p>
            <a:pPr marL="244475" indent="-285750">
              <a:lnSpc>
                <a:spcPct val="130000"/>
              </a:lnSpc>
              <a:buFont typeface="Arial" panose="020B0604020202020204" pitchFamily="34" charset="0"/>
              <a:buChar char="•"/>
            </a:pPr>
            <a:r>
              <a:rPr lang="en-CA" sz="1600" dirty="0" smtClean="0">
                <a:latin typeface="Verdana" panose="020B0604030504040204" pitchFamily="34" charset="0"/>
                <a:ea typeface="Verdana" panose="020B0604030504040204" pitchFamily="34" charset="0"/>
              </a:rPr>
              <a:t>Employer and applicable partner must jointly develop or identify training to be given to:</a:t>
            </a:r>
          </a:p>
          <a:p>
            <a:pPr marL="742950" lvl="1" indent="-285750">
              <a:buFont typeface="Arial" panose="020B0604020202020204" pitchFamily="34" charset="0"/>
              <a:buChar char="•"/>
            </a:pPr>
            <a:r>
              <a:rPr lang="en-US" sz="1600" dirty="0" smtClean="0">
                <a:latin typeface="Verdana" panose="020B0604030504040204" pitchFamily="34" charset="0"/>
                <a:ea typeface="Verdana" panose="020B0604030504040204" pitchFamily="34" charset="0"/>
              </a:rPr>
              <a:t>New Employees – within 3 months of starting employment, and every 3 years after that. </a:t>
            </a:r>
          </a:p>
          <a:p>
            <a:pPr marL="742950" lvl="1" indent="-285750">
              <a:buFont typeface="Arial" panose="020B0604020202020204" pitchFamily="34" charset="0"/>
              <a:buChar char="•"/>
            </a:pPr>
            <a:r>
              <a:rPr lang="en-US" sz="1600" dirty="0" smtClean="0">
                <a:latin typeface="Verdana" panose="020B0604030504040204" pitchFamily="34" charset="0"/>
                <a:ea typeface="Verdana" panose="020B0604030504040204" pitchFamily="34" charset="0"/>
              </a:rPr>
              <a:t>Current Employees – by December 31, 2021, and every 3 years after that. </a:t>
            </a:r>
          </a:p>
          <a:p>
            <a:pPr marL="742950" lvl="1" indent="-285750">
              <a:buFont typeface="Arial" panose="020B0604020202020204" pitchFamily="34" charset="0"/>
              <a:buChar char="•"/>
            </a:pPr>
            <a:r>
              <a:rPr lang="en-US" sz="1600" dirty="0" smtClean="0">
                <a:latin typeface="Verdana" panose="020B0604030504040204" pitchFamily="34" charset="0"/>
                <a:ea typeface="Verdana" panose="020B0604030504040204" pitchFamily="34" charset="0"/>
              </a:rPr>
              <a:t>Employers – by December 31, 2021, and every 3 years after that. </a:t>
            </a:r>
          </a:p>
          <a:p>
            <a:pPr marL="742950" lvl="1" indent="-285750">
              <a:buFont typeface="Arial" panose="020B0604020202020204" pitchFamily="34" charset="0"/>
              <a:buChar char="•"/>
            </a:pPr>
            <a:r>
              <a:rPr lang="en-US" sz="1600" dirty="0" smtClean="0">
                <a:latin typeface="Verdana" panose="020B0604030504040204" pitchFamily="34" charset="0"/>
                <a:ea typeface="Verdana" panose="020B0604030504040204" pitchFamily="34" charset="0"/>
              </a:rPr>
              <a:t>Designated Recipients (for receiving notices of occurrences) – before assuming their duties. </a:t>
            </a:r>
          </a:p>
          <a:p>
            <a:pPr marL="742950" lvl="1" indent="-285750">
              <a:buFont typeface="Arial" panose="020B0604020202020204" pitchFamily="34" charset="0"/>
              <a:buChar char="•"/>
            </a:pPr>
            <a:r>
              <a:rPr lang="en-US" sz="1600" dirty="0" smtClean="0">
                <a:latin typeface="Verdana" panose="020B0604030504040204" pitchFamily="34" charset="0"/>
                <a:ea typeface="Verdana" panose="020B0604030504040204" pitchFamily="34" charset="0"/>
              </a:rPr>
              <a:t>Persons Designated (for receiving complaints of contraventions of the Code or Regulations) – before assuming their duties. </a:t>
            </a:r>
            <a:br>
              <a:rPr lang="en-US" sz="1600" dirty="0" smtClean="0">
                <a:latin typeface="Verdana" panose="020B0604030504040204" pitchFamily="34" charset="0"/>
                <a:ea typeface="Verdana" panose="020B0604030504040204" pitchFamily="34" charset="0"/>
              </a:rPr>
            </a:br>
            <a:endParaRPr lang="en-US" sz="1600" dirty="0" smtClean="0">
              <a:latin typeface="Verdana" panose="020B0604030504040204" pitchFamily="34" charset="0"/>
              <a:ea typeface="Verdana" panose="020B0604030504040204" pitchFamily="34" charset="0"/>
            </a:endParaRPr>
          </a:p>
          <a:p>
            <a:pPr marL="285750" indent="-285750">
              <a:lnSpc>
                <a:spcPct val="130000"/>
              </a:lnSpc>
              <a:buFont typeface="Arial" panose="020B0604020202020204" pitchFamily="34" charset="0"/>
              <a:buChar char="•"/>
            </a:pPr>
            <a:r>
              <a:rPr lang="en-CA" sz="1600" dirty="0" smtClean="0">
                <a:latin typeface="Verdana" panose="020B0604030504040204" pitchFamily="34" charset="0"/>
                <a:ea typeface="Verdana" panose="020B0604030504040204" pitchFamily="34" charset="0"/>
              </a:rPr>
              <a:t>Employer and applicable partner must review and update the training at least once every 3 years. </a:t>
            </a:r>
          </a:p>
        </p:txBody>
      </p:sp>
    </p:spTree>
    <p:extLst>
      <p:ext uri="{BB962C8B-B14F-4D97-AF65-F5344CB8AC3E}">
        <p14:creationId xmlns:p14="http://schemas.microsoft.com/office/powerpoint/2010/main" val="41185728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ABCE2B6B-7FFE-FA46-BED3-31567387080B}" type="slidenum">
              <a:rPr lang="en-US" smtClean="0"/>
              <a:t>12</a:t>
            </a:fld>
            <a:endParaRPr lang="en-US"/>
          </a:p>
        </p:txBody>
      </p:sp>
      <p:sp>
        <p:nvSpPr>
          <p:cNvPr id="3" name="Title 1"/>
          <p:cNvSpPr txBox="1">
            <a:spLocks/>
          </p:cNvSpPr>
          <p:nvPr/>
        </p:nvSpPr>
        <p:spPr>
          <a:xfrm>
            <a:off x="446088" y="277813"/>
            <a:ext cx="8229600" cy="921568"/>
          </a:xfrm>
          <a:prstGeom prst="rect">
            <a:avLst/>
          </a:prstGeom>
        </p:spPr>
        <p:txBody>
          <a:bodyPr vert="horz" lIns="91440" tIns="421200" rIns="91440" bIns="45720" rtlCol="0" anchor="ctr" anchorCtr="0">
            <a:no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algn="l"/>
            <a:r>
              <a:rPr lang="en-US" sz="2400" b="1" dirty="0" smtClean="0">
                <a:latin typeface="Verdana"/>
                <a:cs typeface="Verdana"/>
              </a:rPr>
              <a:t>Employer Obligations</a:t>
            </a:r>
            <a:br>
              <a:rPr lang="en-US" sz="2400" b="1" dirty="0" smtClean="0">
                <a:latin typeface="Verdana"/>
                <a:cs typeface="Verdana"/>
              </a:rPr>
            </a:br>
            <a:endParaRPr lang="en-US" sz="2400" dirty="0">
              <a:latin typeface="Verdana"/>
              <a:cs typeface="Verdana"/>
            </a:endParaRPr>
          </a:p>
        </p:txBody>
      </p:sp>
      <p:sp>
        <p:nvSpPr>
          <p:cNvPr id="4" name="TextBox 3"/>
          <p:cNvSpPr txBox="1"/>
          <p:nvPr/>
        </p:nvSpPr>
        <p:spPr>
          <a:xfrm>
            <a:off x="446088" y="1308563"/>
            <a:ext cx="8343070" cy="4450449"/>
          </a:xfrm>
          <a:prstGeom prst="rect">
            <a:avLst/>
          </a:prstGeom>
          <a:noFill/>
        </p:spPr>
        <p:txBody>
          <a:bodyPr wrap="square" rtlCol="0">
            <a:spAutoFit/>
          </a:bodyPr>
          <a:lstStyle/>
          <a:p>
            <a:pPr indent="-41275">
              <a:lnSpc>
                <a:spcPct val="130000"/>
              </a:lnSpc>
            </a:pPr>
            <a:r>
              <a:rPr lang="en-CA" sz="1600" b="1" u="sng" dirty="0" smtClean="0">
                <a:latin typeface="Verdana" panose="020B0604030504040204" pitchFamily="34" charset="0"/>
                <a:ea typeface="Verdana" panose="020B0604030504040204" pitchFamily="34" charset="0"/>
              </a:rPr>
              <a:t>Reporting</a:t>
            </a:r>
          </a:p>
          <a:p>
            <a:pPr marL="244475" indent="-285750">
              <a:lnSpc>
                <a:spcPct val="130000"/>
              </a:lnSpc>
              <a:buFont typeface="Arial" panose="020B0604020202020204" pitchFamily="34" charset="0"/>
              <a:buChar char="•"/>
            </a:pPr>
            <a:r>
              <a:rPr lang="en-CA" sz="1600" dirty="0" smtClean="0">
                <a:latin typeface="Verdana" panose="020B0604030504040204" pitchFamily="34" charset="0"/>
                <a:ea typeface="Verdana" panose="020B0604030504040204" pitchFamily="34" charset="0"/>
              </a:rPr>
              <a:t>Fatality Report of employee death resulting from harassment and violence:</a:t>
            </a:r>
          </a:p>
          <a:p>
            <a:pPr marL="742950" lvl="1" indent="-285750">
              <a:buFont typeface="Arial" panose="020B0604020202020204" pitchFamily="34" charset="0"/>
              <a:buChar char="•"/>
            </a:pPr>
            <a:r>
              <a:rPr lang="en-US" sz="1600" dirty="0">
                <a:latin typeface="Verdana" panose="020B0604030504040204" pitchFamily="34" charset="0"/>
                <a:ea typeface="Verdana" panose="020B0604030504040204" pitchFamily="34" charset="0"/>
              </a:rPr>
              <a:t>m</a:t>
            </a:r>
            <a:r>
              <a:rPr lang="en-US" sz="1600" dirty="0" smtClean="0">
                <a:latin typeface="Verdana" panose="020B0604030504040204" pitchFamily="34" charset="0"/>
                <a:ea typeface="Verdana" panose="020B0604030504040204" pitchFamily="34" charset="0"/>
              </a:rPr>
              <a:t>ust be reported to the Labour program within 24 hours of the employer becoming aware of the death; and, </a:t>
            </a:r>
          </a:p>
          <a:p>
            <a:pPr marL="742950" lvl="1" indent="-285750">
              <a:buFont typeface="Arial" panose="020B0604020202020204" pitchFamily="34" charset="0"/>
              <a:buChar char="•"/>
            </a:pPr>
            <a:r>
              <a:rPr lang="en-US" sz="1600" dirty="0">
                <a:latin typeface="Verdana" panose="020B0604030504040204" pitchFamily="34" charset="0"/>
                <a:ea typeface="Verdana" panose="020B0604030504040204" pitchFamily="34" charset="0"/>
              </a:rPr>
              <a:t>r</a:t>
            </a:r>
            <a:r>
              <a:rPr lang="en-US" sz="1600" dirty="0" smtClean="0">
                <a:latin typeface="Verdana" panose="020B0604030504040204" pitchFamily="34" charset="0"/>
                <a:ea typeface="Verdana" panose="020B0604030504040204" pitchFamily="34" charset="0"/>
              </a:rPr>
              <a:t>eport must include date, time and general description of the occurrence, and contact information for the person who can provide more information.</a:t>
            </a:r>
          </a:p>
          <a:p>
            <a:pPr lvl="1"/>
            <a:endParaRPr lang="en-US" sz="1600" dirty="0" smtClean="0">
              <a:latin typeface="Verdana" panose="020B0604030504040204" pitchFamily="34" charset="0"/>
              <a:ea typeface="Verdana" panose="020B0604030504040204" pitchFamily="34" charset="0"/>
            </a:endParaRPr>
          </a:p>
          <a:p>
            <a:pPr marL="285750" indent="-285750">
              <a:lnSpc>
                <a:spcPct val="130000"/>
              </a:lnSpc>
              <a:buFont typeface="Arial" panose="020B0604020202020204" pitchFamily="34" charset="0"/>
              <a:buChar char="•"/>
            </a:pPr>
            <a:r>
              <a:rPr lang="en-CA" sz="1600" dirty="0" smtClean="0">
                <a:latin typeface="Verdana" panose="020B0604030504040204" pitchFamily="34" charset="0"/>
                <a:ea typeface="Verdana" panose="020B0604030504040204" pitchFamily="34" charset="0"/>
              </a:rPr>
              <a:t>Annual Report of harassment and violence occurrences: </a:t>
            </a:r>
          </a:p>
          <a:p>
            <a:pPr marL="742950" lvl="1" indent="-285750">
              <a:lnSpc>
                <a:spcPct val="130000"/>
              </a:lnSpc>
              <a:buFont typeface="Arial" panose="020B0604020202020204" pitchFamily="34" charset="0"/>
              <a:buChar char="•"/>
            </a:pPr>
            <a:r>
              <a:rPr lang="en-CA" sz="1600" dirty="0" smtClean="0">
                <a:latin typeface="Verdana" panose="020B0604030504040204" pitchFamily="34" charset="0"/>
                <a:ea typeface="Verdana" panose="020B0604030504040204" pitchFamily="34" charset="0"/>
              </a:rPr>
              <a:t>Must be reported to the Labour Program by March 1</a:t>
            </a:r>
            <a:r>
              <a:rPr lang="en-CA" sz="1600" baseline="30000" dirty="0" smtClean="0">
                <a:latin typeface="Verdana" panose="020B0604030504040204" pitchFamily="34" charset="0"/>
                <a:ea typeface="Verdana" panose="020B0604030504040204" pitchFamily="34" charset="0"/>
              </a:rPr>
              <a:t>st</a:t>
            </a:r>
            <a:r>
              <a:rPr lang="en-CA" sz="1600" dirty="0" smtClean="0">
                <a:latin typeface="Verdana" panose="020B0604030504040204" pitchFamily="34" charset="0"/>
                <a:ea typeface="Verdana" panose="020B0604030504040204" pitchFamily="34" charset="0"/>
              </a:rPr>
              <a:t> of each year (beginning in 2022);</a:t>
            </a:r>
          </a:p>
          <a:p>
            <a:pPr marL="742950" lvl="1" indent="-285750">
              <a:lnSpc>
                <a:spcPct val="130000"/>
              </a:lnSpc>
              <a:buFont typeface="Arial" panose="020B0604020202020204" pitchFamily="34" charset="0"/>
              <a:buChar char="•"/>
            </a:pPr>
            <a:r>
              <a:rPr lang="en-CA" sz="1600" dirty="0" smtClean="0">
                <a:latin typeface="Verdana" panose="020B0604030504040204" pitchFamily="34" charset="0"/>
                <a:ea typeface="Verdana" panose="020B0604030504040204" pitchFamily="34" charset="0"/>
              </a:rPr>
              <a:t>Only one such annual report is required per employer; and, </a:t>
            </a:r>
          </a:p>
          <a:p>
            <a:pPr marL="742950" lvl="1" indent="-285750">
              <a:lnSpc>
                <a:spcPct val="130000"/>
              </a:lnSpc>
              <a:buFont typeface="Arial" panose="020B0604020202020204" pitchFamily="34" charset="0"/>
              <a:buChar char="•"/>
            </a:pPr>
            <a:r>
              <a:rPr lang="en-CA" sz="1600" dirty="0" smtClean="0">
                <a:latin typeface="Verdana" panose="020B0604030504040204" pitchFamily="34" charset="0"/>
                <a:ea typeface="Verdana" panose="020B0604030504040204" pitchFamily="34" charset="0"/>
              </a:rPr>
              <a:t>Report summarizes the data of notices of harassment and violence the employer received in the previous calendar year. </a:t>
            </a:r>
          </a:p>
          <a:p>
            <a:pPr marL="742950" lvl="1" indent="-285750">
              <a:lnSpc>
                <a:spcPct val="130000"/>
              </a:lnSpc>
              <a:buFont typeface="Arial" panose="020B0604020202020204" pitchFamily="34" charset="0"/>
              <a:buChar char="•"/>
            </a:pPr>
            <a:endParaRPr lang="en-CA" sz="1600" dirty="0" smtClean="0">
              <a:latin typeface="Verdana" panose="020B0604030504040204" pitchFamily="34" charset="0"/>
              <a:ea typeface="Verdana" panose="020B0604030504040204" pitchFamily="34" charset="0"/>
            </a:endParaRPr>
          </a:p>
        </p:txBody>
      </p:sp>
    </p:spTree>
    <p:extLst>
      <p:ext uri="{BB962C8B-B14F-4D97-AF65-F5344CB8AC3E}">
        <p14:creationId xmlns:p14="http://schemas.microsoft.com/office/powerpoint/2010/main" val="357600849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ABCE2B6B-7FFE-FA46-BED3-31567387080B}" type="slidenum">
              <a:rPr lang="en-US" smtClean="0"/>
              <a:t>13</a:t>
            </a:fld>
            <a:endParaRPr lang="en-US"/>
          </a:p>
        </p:txBody>
      </p:sp>
      <p:sp>
        <p:nvSpPr>
          <p:cNvPr id="3" name="Title 1"/>
          <p:cNvSpPr txBox="1">
            <a:spLocks/>
          </p:cNvSpPr>
          <p:nvPr/>
        </p:nvSpPr>
        <p:spPr>
          <a:xfrm>
            <a:off x="446088" y="277813"/>
            <a:ext cx="8229600" cy="921568"/>
          </a:xfrm>
          <a:prstGeom prst="rect">
            <a:avLst/>
          </a:prstGeom>
        </p:spPr>
        <p:txBody>
          <a:bodyPr vert="horz" lIns="91440" tIns="421200" rIns="91440" bIns="45720" rtlCol="0" anchor="ctr" anchorCtr="0">
            <a:no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algn="l"/>
            <a:r>
              <a:rPr lang="en-US" sz="2400" b="1" dirty="0" smtClean="0">
                <a:latin typeface="Verdana"/>
                <a:cs typeface="Verdana"/>
              </a:rPr>
              <a:t>Employer Obligations</a:t>
            </a:r>
            <a:br>
              <a:rPr lang="en-US" sz="2400" b="1" dirty="0" smtClean="0">
                <a:latin typeface="Verdana"/>
                <a:cs typeface="Verdana"/>
              </a:rPr>
            </a:br>
            <a:endParaRPr lang="en-US" sz="2400" dirty="0">
              <a:latin typeface="Verdana"/>
              <a:cs typeface="Verdana"/>
            </a:endParaRPr>
          </a:p>
        </p:txBody>
      </p:sp>
      <p:sp>
        <p:nvSpPr>
          <p:cNvPr id="4" name="TextBox 3"/>
          <p:cNvSpPr txBox="1"/>
          <p:nvPr/>
        </p:nvSpPr>
        <p:spPr>
          <a:xfrm>
            <a:off x="446088" y="1308563"/>
            <a:ext cx="8343070" cy="5041380"/>
          </a:xfrm>
          <a:prstGeom prst="rect">
            <a:avLst/>
          </a:prstGeom>
          <a:noFill/>
        </p:spPr>
        <p:txBody>
          <a:bodyPr wrap="square" rtlCol="0">
            <a:spAutoFit/>
          </a:bodyPr>
          <a:lstStyle/>
          <a:p>
            <a:pPr indent="-41275">
              <a:lnSpc>
                <a:spcPct val="130000"/>
              </a:lnSpc>
            </a:pPr>
            <a:r>
              <a:rPr lang="en-CA" sz="1600" b="1" u="sng" dirty="0" smtClean="0">
                <a:latin typeface="Verdana" panose="020B0604030504040204" pitchFamily="34" charset="0"/>
                <a:ea typeface="Verdana" panose="020B0604030504040204" pitchFamily="34" charset="0"/>
              </a:rPr>
              <a:t>Reporting (continued)</a:t>
            </a:r>
          </a:p>
          <a:p>
            <a:pPr marL="244475" indent="-285750">
              <a:lnSpc>
                <a:spcPct val="130000"/>
              </a:lnSpc>
              <a:buFont typeface="Arial" panose="020B0604020202020204" pitchFamily="34" charset="0"/>
              <a:buChar char="•"/>
            </a:pPr>
            <a:r>
              <a:rPr lang="en-CA" sz="1600" dirty="0" smtClean="0">
                <a:latin typeface="Verdana" panose="020B0604030504040204" pitchFamily="34" charset="0"/>
                <a:ea typeface="Verdana" panose="020B0604030504040204" pitchFamily="34" charset="0"/>
              </a:rPr>
              <a:t>Monthly Status Updates: </a:t>
            </a:r>
          </a:p>
          <a:p>
            <a:pPr marL="742950" lvl="1" indent="-285750">
              <a:buFont typeface="Arial" panose="020B0604020202020204" pitchFamily="34" charset="0"/>
              <a:buChar char="•"/>
            </a:pPr>
            <a:r>
              <a:rPr lang="en-US" sz="1600" dirty="0">
                <a:latin typeface="Verdana" panose="020B0604030504040204" pitchFamily="34" charset="0"/>
                <a:ea typeface="Verdana" panose="020B0604030504040204" pitchFamily="34" charset="0"/>
              </a:rPr>
              <a:t>e</a:t>
            </a:r>
            <a:r>
              <a:rPr lang="en-US" sz="1600" dirty="0" smtClean="0">
                <a:latin typeface="Verdana" panose="020B0604030504040204" pitchFamily="34" charset="0"/>
                <a:ea typeface="Verdana" panose="020B0604030504040204" pitchFamily="34" charset="0"/>
              </a:rPr>
              <a:t>mployer or designated recipient must provide monthly updates on the status of the resolution process related to a notice of an occurrence to:</a:t>
            </a:r>
          </a:p>
          <a:p>
            <a:pPr marL="1200150" lvl="2" indent="-285750">
              <a:buFont typeface="Arial" panose="020B0604020202020204" pitchFamily="34" charset="0"/>
              <a:buChar char="•"/>
            </a:pPr>
            <a:r>
              <a:rPr lang="en-US" sz="1600" dirty="0">
                <a:latin typeface="Verdana" panose="020B0604030504040204" pitchFamily="34" charset="0"/>
                <a:ea typeface="Verdana" panose="020B0604030504040204" pitchFamily="34" charset="0"/>
              </a:rPr>
              <a:t>t</a:t>
            </a:r>
            <a:r>
              <a:rPr lang="en-US" sz="1600" dirty="0" smtClean="0">
                <a:latin typeface="Verdana" panose="020B0604030504040204" pitchFamily="34" charset="0"/>
                <a:ea typeface="Verdana" panose="020B0604030504040204" pitchFamily="34" charset="0"/>
              </a:rPr>
              <a:t>he principal party, starting in the month after the notice was provided; and, </a:t>
            </a:r>
          </a:p>
          <a:p>
            <a:pPr marL="1200150" lvl="2" indent="-285750">
              <a:buFont typeface="Arial" panose="020B0604020202020204" pitchFamily="34" charset="0"/>
              <a:buChar char="•"/>
            </a:pPr>
            <a:r>
              <a:rPr lang="en-US" sz="1600" dirty="0">
                <a:latin typeface="Verdana" panose="020B0604030504040204" pitchFamily="34" charset="0"/>
                <a:ea typeface="Verdana" panose="020B0604030504040204" pitchFamily="34" charset="0"/>
              </a:rPr>
              <a:t>t</a:t>
            </a:r>
            <a:r>
              <a:rPr lang="en-US" sz="1600" dirty="0" smtClean="0">
                <a:latin typeface="Verdana" panose="020B0604030504040204" pitchFamily="34" charset="0"/>
                <a:ea typeface="Verdana" panose="020B0604030504040204" pitchFamily="34" charset="0"/>
              </a:rPr>
              <a:t>he responding party, starting in the month after the responding party was first contacted.</a:t>
            </a:r>
          </a:p>
          <a:p>
            <a:pPr marL="742950" lvl="1" indent="-285750">
              <a:buFont typeface="Arial" panose="020B0604020202020204" pitchFamily="34" charset="0"/>
              <a:buChar char="•"/>
            </a:pPr>
            <a:r>
              <a:rPr lang="en-US" sz="1600" dirty="0">
                <a:latin typeface="Verdana" panose="020B0604030504040204" pitchFamily="34" charset="0"/>
                <a:ea typeface="Verdana" panose="020B0604030504040204" pitchFamily="34" charset="0"/>
              </a:rPr>
              <a:t>m</a:t>
            </a:r>
            <a:r>
              <a:rPr lang="en-US" sz="1600" dirty="0" smtClean="0">
                <a:latin typeface="Verdana" panose="020B0604030504040204" pitchFamily="34" charset="0"/>
                <a:ea typeface="Verdana" panose="020B0604030504040204" pitchFamily="34" charset="0"/>
              </a:rPr>
              <a:t>ust be provided each month, including the month the resolution process is completed; and, </a:t>
            </a:r>
          </a:p>
          <a:p>
            <a:pPr marL="742950" lvl="1" indent="-285750">
              <a:buFont typeface="Arial" panose="020B0604020202020204" pitchFamily="34" charset="0"/>
              <a:buChar char="•"/>
            </a:pPr>
            <a:r>
              <a:rPr lang="en-US" sz="1600" dirty="0">
                <a:latin typeface="Verdana" panose="020B0604030504040204" pitchFamily="34" charset="0"/>
                <a:ea typeface="Verdana" panose="020B0604030504040204" pitchFamily="34" charset="0"/>
              </a:rPr>
              <a:t>e</a:t>
            </a:r>
            <a:r>
              <a:rPr lang="en-US" sz="1600" dirty="0" smtClean="0">
                <a:latin typeface="Verdana" panose="020B0604030504040204" pitchFamily="34" charset="0"/>
                <a:ea typeface="Verdana" panose="020B0604030504040204" pitchFamily="34" charset="0"/>
              </a:rPr>
              <a:t>mployers may develop their own format for this report.  </a:t>
            </a:r>
          </a:p>
          <a:p>
            <a:pPr lvl="1"/>
            <a:endParaRPr lang="en-US" sz="1600" dirty="0" smtClean="0">
              <a:latin typeface="Verdana" panose="020B0604030504040204" pitchFamily="34" charset="0"/>
              <a:ea typeface="Verdana" panose="020B0604030504040204" pitchFamily="34" charset="0"/>
            </a:endParaRPr>
          </a:p>
          <a:p>
            <a:pPr indent="-41275">
              <a:lnSpc>
                <a:spcPct val="130000"/>
              </a:lnSpc>
            </a:pPr>
            <a:r>
              <a:rPr lang="en-CA" sz="1600" b="1" u="sng" dirty="0" smtClean="0">
                <a:latin typeface="Verdana" panose="020B0604030504040204" pitchFamily="34" charset="0"/>
                <a:ea typeface="Verdana" panose="020B0604030504040204" pitchFamily="34" charset="0"/>
              </a:rPr>
              <a:t>Receipt </a:t>
            </a:r>
            <a:r>
              <a:rPr lang="en-CA" sz="1600" b="1" u="sng" dirty="0">
                <a:latin typeface="Verdana" panose="020B0604030504040204" pitchFamily="34" charset="0"/>
                <a:ea typeface="Verdana" panose="020B0604030504040204" pitchFamily="34" charset="0"/>
              </a:rPr>
              <a:t>of Notice of an Occurrence</a:t>
            </a:r>
          </a:p>
          <a:p>
            <a:pPr marL="244475" indent="-285750">
              <a:lnSpc>
                <a:spcPct val="130000"/>
              </a:lnSpc>
              <a:buFont typeface="Arial" panose="020B0604020202020204" pitchFamily="34" charset="0"/>
              <a:buChar char="•"/>
            </a:pPr>
            <a:r>
              <a:rPr lang="en-CA" sz="1600" dirty="0">
                <a:latin typeface="Verdana" panose="020B0604030504040204" pitchFamily="34" charset="0"/>
                <a:ea typeface="Verdana" panose="020B0604030504040204" pitchFamily="34" charset="0"/>
              </a:rPr>
              <a:t>Upon the employer or designated recipient receiving a notice of an occurrence, they must:</a:t>
            </a:r>
          </a:p>
          <a:p>
            <a:pPr marL="701675" lvl="1" indent="-285750">
              <a:lnSpc>
                <a:spcPct val="130000"/>
              </a:lnSpc>
              <a:buFont typeface="Arial" panose="020B0604020202020204" pitchFamily="34" charset="0"/>
              <a:buChar char="•"/>
            </a:pPr>
            <a:r>
              <a:rPr lang="en-CA" sz="1600" dirty="0">
                <a:latin typeface="Verdana" panose="020B0604030504040204" pitchFamily="34" charset="0"/>
                <a:ea typeface="Verdana" panose="020B0604030504040204" pitchFamily="34" charset="0"/>
              </a:rPr>
              <a:t>conduct an initial review of the notice to determine the identity of the principal party;</a:t>
            </a:r>
          </a:p>
          <a:p>
            <a:pPr lvl="1"/>
            <a:endParaRPr lang="en-US" sz="1600" dirty="0" smtClean="0">
              <a:latin typeface="Verdana" panose="020B0604030504040204" pitchFamily="34" charset="0"/>
              <a:ea typeface="Verdana" panose="020B0604030504040204" pitchFamily="34" charset="0"/>
            </a:endParaRPr>
          </a:p>
        </p:txBody>
      </p:sp>
    </p:spTree>
    <p:extLst>
      <p:ext uri="{BB962C8B-B14F-4D97-AF65-F5344CB8AC3E}">
        <p14:creationId xmlns:p14="http://schemas.microsoft.com/office/powerpoint/2010/main" val="282883650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ABCE2B6B-7FFE-FA46-BED3-31567387080B}" type="slidenum">
              <a:rPr lang="en-US" smtClean="0"/>
              <a:t>14</a:t>
            </a:fld>
            <a:endParaRPr lang="en-US"/>
          </a:p>
        </p:txBody>
      </p:sp>
      <p:sp>
        <p:nvSpPr>
          <p:cNvPr id="3" name="Title 1"/>
          <p:cNvSpPr txBox="1">
            <a:spLocks/>
          </p:cNvSpPr>
          <p:nvPr/>
        </p:nvSpPr>
        <p:spPr>
          <a:xfrm>
            <a:off x="446088" y="277813"/>
            <a:ext cx="8229600" cy="921568"/>
          </a:xfrm>
          <a:prstGeom prst="rect">
            <a:avLst/>
          </a:prstGeom>
        </p:spPr>
        <p:txBody>
          <a:bodyPr vert="horz" lIns="91440" tIns="421200" rIns="91440" bIns="45720" rtlCol="0" anchor="ctr" anchorCtr="0">
            <a:no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algn="l"/>
            <a:r>
              <a:rPr lang="en-US" sz="2400" b="1" dirty="0" smtClean="0">
                <a:latin typeface="Verdana"/>
                <a:cs typeface="Verdana"/>
              </a:rPr>
              <a:t>Employer Obligations</a:t>
            </a:r>
            <a:br>
              <a:rPr lang="en-US" sz="2400" b="1" dirty="0" smtClean="0">
                <a:latin typeface="Verdana"/>
                <a:cs typeface="Verdana"/>
              </a:rPr>
            </a:br>
            <a:endParaRPr lang="en-US" sz="2400" dirty="0">
              <a:latin typeface="Verdana"/>
              <a:cs typeface="Verdana"/>
            </a:endParaRPr>
          </a:p>
        </p:txBody>
      </p:sp>
      <p:sp>
        <p:nvSpPr>
          <p:cNvPr id="4" name="TextBox 3"/>
          <p:cNvSpPr txBox="1"/>
          <p:nvPr/>
        </p:nvSpPr>
        <p:spPr>
          <a:xfrm>
            <a:off x="446088" y="1308563"/>
            <a:ext cx="8343070" cy="6100131"/>
          </a:xfrm>
          <a:prstGeom prst="rect">
            <a:avLst/>
          </a:prstGeom>
          <a:noFill/>
        </p:spPr>
        <p:txBody>
          <a:bodyPr wrap="square" rtlCol="0">
            <a:spAutoFit/>
          </a:bodyPr>
          <a:lstStyle/>
          <a:p>
            <a:pPr indent="-41275">
              <a:lnSpc>
                <a:spcPct val="130000"/>
              </a:lnSpc>
            </a:pPr>
            <a:r>
              <a:rPr lang="en-CA" sz="1600" b="1" u="sng" dirty="0" smtClean="0">
                <a:latin typeface="Verdana" panose="020B0604030504040204" pitchFamily="34" charset="0"/>
                <a:ea typeface="Verdana" panose="020B0604030504040204" pitchFamily="34" charset="0"/>
              </a:rPr>
              <a:t>Receipt of Notice of an Occurrence (continued)</a:t>
            </a:r>
          </a:p>
          <a:p>
            <a:pPr marL="701675" lvl="1" indent="-285750">
              <a:lnSpc>
                <a:spcPct val="130000"/>
              </a:lnSpc>
              <a:buFont typeface="Arial" panose="020B0604020202020204" pitchFamily="34" charset="0"/>
              <a:buChar char="•"/>
            </a:pPr>
            <a:r>
              <a:rPr lang="en-CA" sz="1600" dirty="0" smtClean="0">
                <a:latin typeface="Verdana" panose="020B0604030504040204" pitchFamily="34" charset="0"/>
                <a:ea typeface="Verdana" panose="020B0604030504040204" pitchFamily="34" charset="0"/>
              </a:rPr>
              <a:t>contact the principal party within 7 days to advise them:</a:t>
            </a:r>
          </a:p>
          <a:p>
            <a:pPr marL="1158875" lvl="2" indent="-285750">
              <a:lnSpc>
                <a:spcPct val="130000"/>
              </a:lnSpc>
              <a:buFont typeface="Arial" panose="020B0604020202020204" pitchFamily="34" charset="0"/>
              <a:buChar char="•"/>
            </a:pPr>
            <a:r>
              <a:rPr lang="en-CA" sz="1600" dirty="0">
                <a:latin typeface="Verdana" panose="020B0604030504040204" pitchFamily="34" charset="0"/>
                <a:ea typeface="Verdana" panose="020B0604030504040204" pitchFamily="34" charset="0"/>
              </a:rPr>
              <a:t>t</a:t>
            </a:r>
            <a:r>
              <a:rPr lang="en-CA" sz="1600" dirty="0" smtClean="0">
                <a:latin typeface="Verdana" panose="020B0604030504040204" pitchFamily="34" charset="0"/>
                <a:ea typeface="Verdana" panose="020B0604030504040204" pitchFamily="34" charset="0"/>
              </a:rPr>
              <a:t>heir notice has been received, or they have been identified as the principal party in a notice;</a:t>
            </a:r>
          </a:p>
          <a:p>
            <a:pPr marL="1158875" lvl="2" indent="-285750">
              <a:lnSpc>
                <a:spcPct val="130000"/>
              </a:lnSpc>
              <a:buFont typeface="Arial" panose="020B0604020202020204" pitchFamily="34" charset="0"/>
              <a:buChar char="•"/>
            </a:pPr>
            <a:r>
              <a:rPr lang="en-CA" sz="1600" dirty="0">
                <a:latin typeface="Verdana" panose="020B0604030504040204" pitchFamily="34" charset="0"/>
                <a:ea typeface="Verdana" panose="020B0604030504040204" pitchFamily="34" charset="0"/>
              </a:rPr>
              <a:t>h</a:t>
            </a:r>
            <a:r>
              <a:rPr lang="en-CA" sz="1600" dirty="0" smtClean="0">
                <a:latin typeface="Verdana" panose="020B0604030504040204" pitchFamily="34" charset="0"/>
                <a:ea typeface="Verdana" panose="020B0604030504040204" pitchFamily="34" charset="0"/>
              </a:rPr>
              <a:t>ow to access the harassment and violence prevention policy;</a:t>
            </a:r>
          </a:p>
          <a:p>
            <a:pPr marL="1158875" lvl="2" indent="-285750">
              <a:lnSpc>
                <a:spcPct val="130000"/>
              </a:lnSpc>
              <a:buFont typeface="Arial" panose="020B0604020202020204" pitchFamily="34" charset="0"/>
              <a:buChar char="•"/>
            </a:pPr>
            <a:r>
              <a:rPr lang="en-CA" sz="1600" dirty="0">
                <a:latin typeface="Verdana" panose="020B0604030504040204" pitchFamily="34" charset="0"/>
                <a:ea typeface="Verdana" panose="020B0604030504040204" pitchFamily="34" charset="0"/>
              </a:rPr>
              <a:t>o</a:t>
            </a:r>
            <a:r>
              <a:rPr lang="en-CA" sz="1600" dirty="0" smtClean="0">
                <a:latin typeface="Verdana" panose="020B0604030504040204" pitchFamily="34" charset="0"/>
                <a:ea typeface="Verdana" panose="020B0604030504040204" pitchFamily="34" charset="0"/>
              </a:rPr>
              <a:t>f each step in the resolution process; and, </a:t>
            </a:r>
          </a:p>
          <a:p>
            <a:pPr marL="1158875" lvl="2" indent="-285750">
              <a:lnSpc>
                <a:spcPct val="130000"/>
              </a:lnSpc>
              <a:buFont typeface="Arial" panose="020B0604020202020204" pitchFamily="34" charset="0"/>
              <a:buChar char="•"/>
            </a:pPr>
            <a:r>
              <a:rPr lang="en-CA" sz="1600" dirty="0">
                <a:latin typeface="Verdana" panose="020B0604030504040204" pitchFamily="34" charset="0"/>
                <a:ea typeface="Verdana" panose="020B0604030504040204" pitchFamily="34" charset="0"/>
              </a:rPr>
              <a:t>t</a:t>
            </a:r>
            <a:r>
              <a:rPr lang="en-CA" sz="1600" dirty="0" smtClean="0">
                <a:latin typeface="Verdana" panose="020B0604030504040204" pitchFamily="34" charset="0"/>
                <a:ea typeface="Verdana" panose="020B0604030504040204" pitchFamily="34" charset="0"/>
              </a:rPr>
              <a:t>hat they may be represented during the resolution process.</a:t>
            </a:r>
          </a:p>
          <a:p>
            <a:pPr marL="701675" lvl="1" indent="-285750">
              <a:lnSpc>
                <a:spcPct val="130000"/>
              </a:lnSpc>
              <a:buFont typeface="Arial" panose="020B0604020202020204" pitchFamily="34" charset="0"/>
              <a:buChar char="•"/>
            </a:pPr>
            <a:r>
              <a:rPr lang="en-CA" sz="1600" dirty="0" smtClean="0">
                <a:latin typeface="Verdana" panose="020B0604030504040204" pitchFamily="34" charset="0"/>
                <a:ea typeface="Verdana" panose="020B0604030504040204" pitchFamily="34" charset="0"/>
              </a:rPr>
              <a:t>Within 45 days, review the notice with the principal party, and see if agreement can be reached on whether or not the occurrence meets the definition of harassment and violence in the Code;</a:t>
            </a:r>
          </a:p>
          <a:p>
            <a:pPr marL="701675" lvl="1" indent="-285750">
              <a:lnSpc>
                <a:spcPct val="130000"/>
              </a:lnSpc>
              <a:buFont typeface="Arial" panose="020B0604020202020204" pitchFamily="34" charset="0"/>
              <a:buChar char="•"/>
            </a:pPr>
            <a:r>
              <a:rPr lang="en-CA" sz="1600" dirty="0">
                <a:latin typeface="Verdana" panose="020B0604030504040204" pitchFamily="34" charset="0"/>
                <a:ea typeface="Verdana" panose="020B0604030504040204" pitchFamily="34" charset="0"/>
              </a:rPr>
              <a:t>make every reasonable effort to resolve the occurrence;</a:t>
            </a:r>
          </a:p>
          <a:p>
            <a:pPr marL="701675" lvl="1" indent="-285750">
              <a:lnSpc>
                <a:spcPct val="130000"/>
              </a:lnSpc>
              <a:buFont typeface="Arial" panose="020B0604020202020204" pitchFamily="34" charset="0"/>
              <a:buChar char="•"/>
            </a:pPr>
            <a:r>
              <a:rPr lang="en-CA" sz="1600" dirty="0">
                <a:latin typeface="Verdana" panose="020B0604030504040204" pitchFamily="34" charset="0"/>
                <a:ea typeface="Verdana" panose="020B0604030504040204" pitchFamily="34" charset="0"/>
              </a:rPr>
              <a:t>if the principal party agrees, contact and provide the responding party the same information given to the principal party; and,</a:t>
            </a:r>
          </a:p>
          <a:p>
            <a:pPr marL="701675" lvl="1" indent="-285750">
              <a:lnSpc>
                <a:spcPct val="130000"/>
              </a:lnSpc>
              <a:buFont typeface="Arial" panose="020B0604020202020204" pitchFamily="34" charset="0"/>
              <a:buChar char="•"/>
            </a:pPr>
            <a:r>
              <a:rPr lang="en-CA" sz="1600" dirty="0">
                <a:latin typeface="Verdana" panose="020B0604030504040204" pitchFamily="34" charset="0"/>
                <a:ea typeface="Verdana" panose="020B0604030504040204" pitchFamily="34" charset="0"/>
              </a:rPr>
              <a:t>if the principal party requests an investigation, provide the principal and responding party with notice of an investigation. </a:t>
            </a:r>
          </a:p>
          <a:p>
            <a:pPr marL="701675" lvl="1" indent="-285750">
              <a:lnSpc>
                <a:spcPct val="130000"/>
              </a:lnSpc>
              <a:buFont typeface="Arial" panose="020B0604020202020204" pitchFamily="34" charset="0"/>
              <a:buChar char="•"/>
            </a:pPr>
            <a:endParaRPr lang="en-CA" sz="1600" dirty="0" smtClean="0">
              <a:latin typeface="Verdana" panose="020B0604030504040204" pitchFamily="34" charset="0"/>
              <a:ea typeface="Verdana" panose="020B0604030504040204" pitchFamily="34" charset="0"/>
            </a:endParaRPr>
          </a:p>
          <a:p>
            <a:pPr marL="701675" lvl="1" indent="-285750">
              <a:lnSpc>
                <a:spcPct val="130000"/>
              </a:lnSpc>
              <a:buFont typeface="Arial" panose="020B0604020202020204" pitchFamily="34" charset="0"/>
              <a:buChar char="•"/>
            </a:pPr>
            <a:endParaRPr lang="en-CA" sz="1600" dirty="0" smtClean="0">
              <a:latin typeface="Verdana" panose="020B0604030504040204" pitchFamily="34" charset="0"/>
              <a:ea typeface="Verdana" panose="020B0604030504040204" pitchFamily="34" charset="0"/>
            </a:endParaRPr>
          </a:p>
          <a:p>
            <a:pPr marL="1158875" lvl="2" indent="-285750">
              <a:lnSpc>
                <a:spcPct val="130000"/>
              </a:lnSpc>
              <a:buFont typeface="Arial" panose="020B0604020202020204" pitchFamily="34" charset="0"/>
              <a:buChar char="•"/>
            </a:pPr>
            <a:endParaRPr lang="en-CA" sz="1600" dirty="0" smtClean="0">
              <a:latin typeface="Verdana" panose="020B0604030504040204" pitchFamily="34" charset="0"/>
              <a:ea typeface="Verdana" panose="020B0604030504040204" pitchFamily="34" charset="0"/>
            </a:endParaRPr>
          </a:p>
          <a:p>
            <a:pPr lvl="1"/>
            <a:endParaRPr lang="en-US" sz="1600" dirty="0" smtClean="0">
              <a:latin typeface="Verdana" panose="020B0604030504040204" pitchFamily="34" charset="0"/>
              <a:ea typeface="Verdana" panose="020B0604030504040204" pitchFamily="34" charset="0"/>
            </a:endParaRPr>
          </a:p>
        </p:txBody>
      </p:sp>
    </p:spTree>
    <p:extLst>
      <p:ext uri="{BB962C8B-B14F-4D97-AF65-F5344CB8AC3E}">
        <p14:creationId xmlns:p14="http://schemas.microsoft.com/office/powerpoint/2010/main" val="254196332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ABCE2B6B-7FFE-FA46-BED3-31567387080B}" type="slidenum">
              <a:rPr lang="en-US" smtClean="0"/>
              <a:t>15</a:t>
            </a:fld>
            <a:endParaRPr lang="en-US"/>
          </a:p>
        </p:txBody>
      </p:sp>
      <p:sp>
        <p:nvSpPr>
          <p:cNvPr id="3" name="Title 1"/>
          <p:cNvSpPr txBox="1">
            <a:spLocks/>
          </p:cNvSpPr>
          <p:nvPr/>
        </p:nvSpPr>
        <p:spPr>
          <a:xfrm>
            <a:off x="446088" y="277813"/>
            <a:ext cx="8229600" cy="921568"/>
          </a:xfrm>
          <a:prstGeom prst="rect">
            <a:avLst/>
          </a:prstGeom>
        </p:spPr>
        <p:txBody>
          <a:bodyPr vert="horz" lIns="91440" tIns="421200" rIns="91440" bIns="45720" rtlCol="0" anchor="ctr" anchorCtr="0">
            <a:no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algn="l"/>
            <a:r>
              <a:rPr lang="en-US" sz="2400" b="1" dirty="0" smtClean="0">
                <a:latin typeface="Verdana"/>
                <a:cs typeface="Verdana"/>
              </a:rPr>
              <a:t>Employer Obligations</a:t>
            </a:r>
            <a:br>
              <a:rPr lang="en-US" sz="2400" b="1" dirty="0" smtClean="0">
                <a:latin typeface="Verdana"/>
                <a:cs typeface="Verdana"/>
              </a:rPr>
            </a:br>
            <a:endParaRPr lang="en-US" sz="2400" dirty="0">
              <a:latin typeface="Verdana"/>
              <a:cs typeface="Verdana"/>
            </a:endParaRPr>
          </a:p>
        </p:txBody>
      </p:sp>
      <p:sp>
        <p:nvSpPr>
          <p:cNvPr id="4" name="TextBox 3"/>
          <p:cNvSpPr txBox="1"/>
          <p:nvPr/>
        </p:nvSpPr>
        <p:spPr>
          <a:xfrm>
            <a:off x="446088" y="1308563"/>
            <a:ext cx="8343070" cy="6100131"/>
          </a:xfrm>
          <a:prstGeom prst="rect">
            <a:avLst/>
          </a:prstGeom>
          <a:noFill/>
        </p:spPr>
        <p:txBody>
          <a:bodyPr wrap="square" rtlCol="0">
            <a:spAutoFit/>
          </a:bodyPr>
          <a:lstStyle/>
          <a:p>
            <a:pPr indent="-41275">
              <a:lnSpc>
                <a:spcPct val="130000"/>
              </a:lnSpc>
            </a:pPr>
            <a:r>
              <a:rPr lang="en-CA" sz="1600" b="1" u="sng" dirty="0" smtClean="0">
                <a:latin typeface="Verdana" panose="020B0604030504040204" pitchFamily="34" charset="0"/>
                <a:ea typeface="Verdana" panose="020B0604030504040204" pitchFamily="34" charset="0"/>
              </a:rPr>
              <a:t>Selection of Investigator</a:t>
            </a:r>
          </a:p>
          <a:p>
            <a:pPr marL="244475" indent="-285750">
              <a:lnSpc>
                <a:spcPct val="130000"/>
              </a:lnSpc>
              <a:buFont typeface="Arial" panose="020B0604020202020204" pitchFamily="34" charset="0"/>
              <a:buChar char="•"/>
            </a:pPr>
            <a:r>
              <a:rPr lang="en-CA" sz="1600" dirty="0" smtClean="0">
                <a:latin typeface="Verdana" panose="020B0604030504040204" pitchFamily="34" charset="0"/>
                <a:ea typeface="Verdana" panose="020B0604030504040204" pitchFamily="34" charset="0"/>
              </a:rPr>
              <a:t>If the principal party requests an investigator, the employer or designated recipient must select an investigator from:</a:t>
            </a:r>
          </a:p>
          <a:p>
            <a:pPr marL="1158875" lvl="2" indent="-285750">
              <a:lnSpc>
                <a:spcPct val="130000"/>
              </a:lnSpc>
              <a:buFont typeface="Arial" panose="020B0604020202020204" pitchFamily="34" charset="0"/>
              <a:buChar char="•"/>
            </a:pPr>
            <a:r>
              <a:rPr lang="en-CA" sz="1600" dirty="0">
                <a:latin typeface="Verdana" panose="020B0604030504040204" pitchFamily="34" charset="0"/>
                <a:ea typeface="Verdana" panose="020B0604030504040204" pitchFamily="34" charset="0"/>
              </a:rPr>
              <a:t>a</a:t>
            </a:r>
            <a:r>
              <a:rPr lang="en-CA" sz="1600" dirty="0" smtClean="0">
                <a:latin typeface="Verdana" panose="020B0604030504040204" pitchFamily="34" charset="0"/>
                <a:ea typeface="Verdana" panose="020B0604030504040204" pitchFamily="34" charset="0"/>
              </a:rPr>
              <a:t> list of investigators jointly identified by the employer and applicable partner; or, </a:t>
            </a:r>
          </a:p>
          <a:p>
            <a:pPr marL="1158875" lvl="2" indent="-285750">
              <a:lnSpc>
                <a:spcPct val="130000"/>
              </a:lnSpc>
              <a:buFont typeface="Arial" panose="020B0604020202020204" pitchFamily="34" charset="0"/>
              <a:buChar char="•"/>
            </a:pPr>
            <a:r>
              <a:rPr lang="en-CA" sz="1600" dirty="0">
                <a:latin typeface="Verdana" panose="020B0604030504040204" pitchFamily="34" charset="0"/>
                <a:ea typeface="Verdana" panose="020B0604030504040204" pitchFamily="34" charset="0"/>
              </a:rPr>
              <a:t>a</a:t>
            </a:r>
            <a:r>
              <a:rPr lang="en-CA" sz="1600" dirty="0" smtClean="0">
                <a:latin typeface="Verdana" panose="020B0604030504040204" pitchFamily="34" charset="0"/>
                <a:ea typeface="Verdana" panose="020B0604030504040204" pitchFamily="34" charset="0"/>
              </a:rPr>
              <a:t>ny person that is agreed to by the employer and the principal and responding parties; or, </a:t>
            </a:r>
          </a:p>
          <a:p>
            <a:pPr marL="1158875" lvl="2" indent="-285750">
              <a:lnSpc>
                <a:spcPct val="130000"/>
              </a:lnSpc>
              <a:buFont typeface="Arial" panose="020B0604020202020204" pitchFamily="34" charset="0"/>
              <a:buChar char="•"/>
            </a:pPr>
            <a:r>
              <a:rPr lang="en-CA" sz="1600" dirty="0">
                <a:latin typeface="Verdana" panose="020B0604030504040204" pitchFamily="34" charset="0"/>
                <a:ea typeface="Verdana" panose="020B0604030504040204" pitchFamily="34" charset="0"/>
              </a:rPr>
              <a:t>i</a:t>
            </a:r>
            <a:r>
              <a:rPr lang="en-CA" sz="1600" dirty="0" smtClean="0">
                <a:latin typeface="Verdana" panose="020B0604030504040204" pitchFamily="34" charset="0"/>
                <a:ea typeface="Verdana" panose="020B0604030504040204" pitchFamily="34" charset="0"/>
              </a:rPr>
              <a:t>f no such agreement is reached within 60 days, from a list maintained by the Canadian Centre for Occupational Health and Safety (CCOHS).</a:t>
            </a:r>
          </a:p>
          <a:p>
            <a:pPr marL="244475" indent="-285750">
              <a:lnSpc>
                <a:spcPct val="130000"/>
              </a:lnSpc>
              <a:buFont typeface="Arial" panose="020B0604020202020204" pitchFamily="34" charset="0"/>
              <a:buChar char="•"/>
            </a:pPr>
            <a:r>
              <a:rPr lang="en-CA" sz="1600" dirty="0" smtClean="0">
                <a:latin typeface="Verdana" panose="020B0604030504040204" pitchFamily="34" charset="0"/>
                <a:ea typeface="Verdana" panose="020B0604030504040204" pitchFamily="34" charset="0"/>
              </a:rPr>
              <a:t>Employer or designated recipient must ensure investigator has knowledge and training in:</a:t>
            </a:r>
          </a:p>
          <a:p>
            <a:pPr marL="1158875" lvl="2" indent="-285750">
              <a:lnSpc>
                <a:spcPct val="130000"/>
              </a:lnSpc>
              <a:buFont typeface="Arial" panose="020B0604020202020204" pitchFamily="34" charset="0"/>
              <a:buChar char="•"/>
            </a:pPr>
            <a:r>
              <a:rPr lang="en-CA" sz="1600" dirty="0" smtClean="0">
                <a:latin typeface="Verdana" panose="020B0604030504040204" pitchFamily="34" charset="0"/>
                <a:ea typeface="Verdana" panose="020B0604030504040204" pitchFamily="34" charset="0"/>
              </a:rPr>
              <a:t>investigative techniques; </a:t>
            </a:r>
          </a:p>
          <a:p>
            <a:pPr marL="1158875" lvl="2" indent="-285750">
              <a:lnSpc>
                <a:spcPct val="130000"/>
              </a:lnSpc>
              <a:buFont typeface="Arial" panose="020B0604020202020204" pitchFamily="34" charset="0"/>
              <a:buChar char="•"/>
            </a:pPr>
            <a:r>
              <a:rPr lang="en-CA" sz="1600" dirty="0" smtClean="0">
                <a:latin typeface="Verdana" panose="020B0604030504040204" pitchFamily="34" charset="0"/>
                <a:ea typeface="Verdana" panose="020B0604030504040204" pitchFamily="34" charset="0"/>
              </a:rPr>
              <a:t>harassment and violence in the work place; and, </a:t>
            </a:r>
          </a:p>
          <a:p>
            <a:pPr marL="1158875" lvl="2" indent="-285750">
              <a:lnSpc>
                <a:spcPct val="130000"/>
              </a:lnSpc>
              <a:buFont typeface="Arial" panose="020B0604020202020204" pitchFamily="34" charset="0"/>
              <a:buChar char="•"/>
            </a:pPr>
            <a:r>
              <a:rPr lang="en-CA" sz="1600" dirty="0" smtClean="0">
                <a:latin typeface="Verdana" panose="020B0604030504040204" pitchFamily="34" charset="0"/>
                <a:ea typeface="Verdana" panose="020B0604030504040204" pitchFamily="34" charset="0"/>
              </a:rPr>
              <a:t>the </a:t>
            </a:r>
            <a:r>
              <a:rPr lang="en-CA" sz="1600" i="1" dirty="0" smtClean="0">
                <a:latin typeface="Verdana" panose="020B0604030504040204" pitchFamily="34" charset="0"/>
                <a:ea typeface="Verdana" panose="020B0604030504040204" pitchFamily="34" charset="0"/>
              </a:rPr>
              <a:t>Canada Labour Code </a:t>
            </a:r>
            <a:r>
              <a:rPr lang="en-CA" sz="1600" dirty="0" smtClean="0">
                <a:latin typeface="Verdana" panose="020B0604030504040204" pitchFamily="34" charset="0"/>
                <a:ea typeface="Verdana" panose="020B0604030504040204" pitchFamily="34" charset="0"/>
              </a:rPr>
              <a:t>– Part II and </a:t>
            </a:r>
            <a:r>
              <a:rPr lang="en-CA" sz="1600" i="1" dirty="0" smtClean="0">
                <a:latin typeface="Verdana" panose="020B0604030504040204" pitchFamily="34" charset="0"/>
                <a:ea typeface="Verdana" panose="020B0604030504040204" pitchFamily="34" charset="0"/>
              </a:rPr>
              <a:t>Canadian Human Rights Act</a:t>
            </a:r>
            <a:r>
              <a:rPr lang="en-CA" sz="1600" dirty="0" smtClean="0">
                <a:latin typeface="Verdana" panose="020B0604030504040204" pitchFamily="34" charset="0"/>
                <a:ea typeface="Verdana" panose="020B0604030504040204" pitchFamily="34" charset="0"/>
              </a:rPr>
              <a:t>. </a:t>
            </a:r>
          </a:p>
          <a:p>
            <a:pPr marL="701675" lvl="1" indent="-285750">
              <a:lnSpc>
                <a:spcPct val="130000"/>
              </a:lnSpc>
              <a:buFont typeface="Arial" panose="020B0604020202020204" pitchFamily="34" charset="0"/>
              <a:buChar char="•"/>
            </a:pPr>
            <a:endParaRPr lang="en-CA" sz="1600" dirty="0" smtClean="0">
              <a:latin typeface="Verdana" panose="020B0604030504040204" pitchFamily="34" charset="0"/>
              <a:ea typeface="Verdana" panose="020B0604030504040204" pitchFamily="34" charset="0"/>
            </a:endParaRPr>
          </a:p>
          <a:p>
            <a:pPr marL="701675" lvl="1" indent="-285750">
              <a:lnSpc>
                <a:spcPct val="130000"/>
              </a:lnSpc>
              <a:buFont typeface="Arial" panose="020B0604020202020204" pitchFamily="34" charset="0"/>
              <a:buChar char="•"/>
            </a:pPr>
            <a:endParaRPr lang="en-CA" sz="1600" dirty="0" smtClean="0">
              <a:latin typeface="Verdana" panose="020B0604030504040204" pitchFamily="34" charset="0"/>
              <a:ea typeface="Verdana" panose="020B0604030504040204" pitchFamily="34" charset="0"/>
            </a:endParaRPr>
          </a:p>
          <a:p>
            <a:pPr marL="1158875" lvl="2" indent="-285750">
              <a:lnSpc>
                <a:spcPct val="130000"/>
              </a:lnSpc>
              <a:buFont typeface="Arial" panose="020B0604020202020204" pitchFamily="34" charset="0"/>
              <a:buChar char="•"/>
            </a:pPr>
            <a:endParaRPr lang="en-CA" sz="1600" dirty="0" smtClean="0">
              <a:latin typeface="Verdana" panose="020B0604030504040204" pitchFamily="34" charset="0"/>
              <a:ea typeface="Verdana" panose="020B0604030504040204" pitchFamily="34" charset="0"/>
            </a:endParaRPr>
          </a:p>
          <a:p>
            <a:pPr lvl="1"/>
            <a:endParaRPr lang="en-US" sz="1600" dirty="0" smtClean="0">
              <a:latin typeface="Verdana" panose="020B0604030504040204" pitchFamily="34" charset="0"/>
              <a:ea typeface="Verdana" panose="020B0604030504040204" pitchFamily="34" charset="0"/>
            </a:endParaRPr>
          </a:p>
        </p:txBody>
      </p:sp>
    </p:spTree>
    <p:extLst>
      <p:ext uri="{BB962C8B-B14F-4D97-AF65-F5344CB8AC3E}">
        <p14:creationId xmlns:p14="http://schemas.microsoft.com/office/powerpoint/2010/main" val="135415942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ABCE2B6B-7FFE-FA46-BED3-31567387080B}" type="slidenum">
              <a:rPr lang="en-US" smtClean="0"/>
              <a:t>16</a:t>
            </a:fld>
            <a:endParaRPr lang="en-US"/>
          </a:p>
        </p:txBody>
      </p:sp>
      <p:sp>
        <p:nvSpPr>
          <p:cNvPr id="3" name="Title 1"/>
          <p:cNvSpPr txBox="1">
            <a:spLocks/>
          </p:cNvSpPr>
          <p:nvPr/>
        </p:nvSpPr>
        <p:spPr>
          <a:xfrm>
            <a:off x="446088" y="277813"/>
            <a:ext cx="8229600" cy="921568"/>
          </a:xfrm>
          <a:prstGeom prst="rect">
            <a:avLst/>
          </a:prstGeom>
        </p:spPr>
        <p:txBody>
          <a:bodyPr vert="horz" lIns="91440" tIns="421200" rIns="91440" bIns="45720" rtlCol="0" anchor="ctr" anchorCtr="0">
            <a:no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algn="l"/>
            <a:r>
              <a:rPr lang="en-US" sz="2400" b="1" dirty="0" smtClean="0">
                <a:latin typeface="Verdana"/>
                <a:cs typeface="Verdana"/>
              </a:rPr>
              <a:t>Employer Obligations</a:t>
            </a:r>
            <a:br>
              <a:rPr lang="en-US" sz="2400" b="1" dirty="0" smtClean="0">
                <a:latin typeface="Verdana"/>
                <a:cs typeface="Verdana"/>
              </a:rPr>
            </a:br>
            <a:endParaRPr lang="en-US" sz="2400" dirty="0">
              <a:latin typeface="Verdana"/>
              <a:cs typeface="Verdana"/>
            </a:endParaRPr>
          </a:p>
        </p:txBody>
      </p:sp>
      <p:sp>
        <p:nvSpPr>
          <p:cNvPr id="4" name="TextBox 3"/>
          <p:cNvSpPr txBox="1"/>
          <p:nvPr/>
        </p:nvSpPr>
        <p:spPr>
          <a:xfrm>
            <a:off x="446088" y="1308563"/>
            <a:ext cx="8343070" cy="4573560"/>
          </a:xfrm>
          <a:prstGeom prst="rect">
            <a:avLst/>
          </a:prstGeom>
          <a:noFill/>
        </p:spPr>
        <p:txBody>
          <a:bodyPr wrap="square" rtlCol="0">
            <a:spAutoFit/>
          </a:bodyPr>
          <a:lstStyle/>
          <a:p>
            <a:pPr indent="-41275">
              <a:lnSpc>
                <a:spcPct val="130000"/>
              </a:lnSpc>
            </a:pPr>
            <a:r>
              <a:rPr lang="en-CA" sz="1600" b="1" u="sng" dirty="0" smtClean="0">
                <a:latin typeface="Verdana" panose="020B0604030504040204" pitchFamily="34" charset="0"/>
                <a:ea typeface="Verdana" panose="020B0604030504040204" pitchFamily="34" charset="0"/>
              </a:rPr>
              <a:t>Investigation</a:t>
            </a:r>
          </a:p>
          <a:p>
            <a:pPr marL="244475" indent="-285750">
              <a:lnSpc>
                <a:spcPct val="130000"/>
              </a:lnSpc>
              <a:buFont typeface="Arial" panose="020B0604020202020204" pitchFamily="34" charset="0"/>
              <a:buChar char="•"/>
            </a:pPr>
            <a:r>
              <a:rPr lang="en-CA" sz="1600" dirty="0" smtClean="0">
                <a:latin typeface="Verdana" panose="020B0604030504040204" pitchFamily="34" charset="0"/>
                <a:ea typeface="Verdana" panose="020B0604030504040204" pitchFamily="34" charset="0"/>
              </a:rPr>
              <a:t>Upon the investigator being selected, the employer or designated recipient must:</a:t>
            </a:r>
          </a:p>
          <a:p>
            <a:pPr marL="701675" lvl="1" indent="-285750">
              <a:lnSpc>
                <a:spcPct val="130000"/>
              </a:lnSpc>
              <a:buFont typeface="Arial" panose="020B0604020202020204" pitchFamily="34" charset="0"/>
              <a:buChar char="•"/>
            </a:pPr>
            <a:r>
              <a:rPr lang="en-CA" sz="1600" dirty="0">
                <a:latin typeface="Verdana" panose="020B0604030504040204" pitchFamily="34" charset="0"/>
                <a:ea typeface="Verdana" panose="020B0604030504040204" pitchFamily="34" charset="0"/>
              </a:rPr>
              <a:t>p</a:t>
            </a:r>
            <a:r>
              <a:rPr lang="en-CA" sz="1600" dirty="0" smtClean="0">
                <a:latin typeface="Verdana" panose="020B0604030504040204" pitchFamily="34" charset="0"/>
                <a:ea typeface="Verdana" panose="020B0604030504040204" pitchFamily="34" charset="0"/>
              </a:rPr>
              <a:t>rovide the investigator with any information that is relevant to the investigation;</a:t>
            </a:r>
          </a:p>
          <a:p>
            <a:pPr marL="701675" lvl="1" indent="-285750">
              <a:lnSpc>
                <a:spcPct val="130000"/>
              </a:lnSpc>
              <a:buFont typeface="Arial" panose="020B0604020202020204" pitchFamily="34" charset="0"/>
              <a:buChar char="•"/>
            </a:pPr>
            <a:r>
              <a:rPr lang="en-CA" sz="1600" dirty="0">
                <a:latin typeface="Verdana" panose="020B0604030504040204" pitchFamily="34" charset="0"/>
                <a:ea typeface="Verdana" panose="020B0604030504040204" pitchFamily="34" charset="0"/>
              </a:rPr>
              <a:t>e</a:t>
            </a:r>
            <a:r>
              <a:rPr lang="en-CA" sz="1600" dirty="0" smtClean="0">
                <a:latin typeface="Verdana" panose="020B0604030504040204" pitchFamily="34" charset="0"/>
                <a:ea typeface="Verdana" panose="020B0604030504040204" pitchFamily="34" charset="0"/>
              </a:rPr>
              <a:t>nsure the investigator provides both parties and the employer a written statement that they are not in conflict of interest; and, </a:t>
            </a:r>
          </a:p>
          <a:p>
            <a:pPr marL="701675" lvl="1" indent="-285750">
              <a:lnSpc>
                <a:spcPct val="130000"/>
              </a:lnSpc>
              <a:buFont typeface="Arial" panose="020B0604020202020204" pitchFamily="34" charset="0"/>
              <a:buChar char="•"/>
            </a:pPr>
            <a:r>
              <a:rPr lang="en-CA" sz="1600" dirty="0">
                <a:latin typeface="Verdana" panose="020B0604030504040204" pitchFamily="34" charset="0"/>
                <a:ea typeface="Verdana" panose="020B0604030504040204" pitchFamily="34" charset="0"/>
              </a:rPr>
              <a:t>e</a:t>
            </a:r>
            <a:r>
              <a:rPr lang="en-CA" sz="1600" dirty="0" smtClean="0">
                <a:latin typeface="Verdana" panose="020B0604030504040204" pitchFamily="34" charset="0"/>
                <a:ea typeface="Verdana" panose="020B0604030504040204" pitchFamily="34" charset="0"/>
              </a:rPr>
              <a:t>nsure the investigator’s report:</a:t>
            </a:r>
          </a:p>
          <a:p>
            <a:pPr marL="1158875" lvl="2" indent="-285750">
              <a:lnSpc>
                <a:spcPct val="130000"/>
              </a:lnSpc>
              <a:buFont typeface="Arial" panose="020B0604020202020204" pitchFamily="34" charset="0"/>
              <a:buChar char="•"/>
            </a:pPr>
            <a:r>
              <a:rPr lang="en-CA" sz="1600" dirty="0" smtClean="0">
                <a:latin typeface="Verdana" panose="020B0604030504040204" pitchFamily="34" charset="0"/>
                <a:ea typeface="Verdana" panose="020B0604030504040204" pitchFamily="34" charset="0"/>
              </a:rPr>
              <a:t>Contains a general description of the occurrence, the investigator’s conclusions and recommendations; </a:t>
            </a:r>
          </a:p>
          <a:p>
            <a:pPr marL="1158875" lvl="2" indent="-285750">
              <a:lnSpc>
                <a:spcPct val="130000"/>
              </a:lnSpc>
              <a:buFont typeface="Arial" panose="020B0604020202020204" pitchFamily="34" charset="0"/>
              <a:buChar char="•"/>
            </a:pPr>
            <a:r>
              <a:rPr lang="en-CA" sz="1600" dirty="0">
                <a:latin typeface="Verdana" panose="020B0604030504040204" pitchFamily="34" charset="0"/>
                <a:ea typeface="Verdana" panose="020B0604030504040204" pitchFamily="34" charset="0"/>
              </a:rPr>
              <a:t>d</a:t>
            </a:r>
            <a:r>
              <a:rPr lang="en-CA" sz="1600" dirty="0" smtClean="0">
                <a:latin typeface="Verdana" panose="020B0604030504040204" pitchFamily="34" charset="0"/>
                <a:ea typeface="Verdana" panose="020B0604030504040204" pitchFamily="34" charset="0"/>
              </a:rPr>
              <a:t>oes not reveal directly or indirectly the identity of the persons involved in the occurrence or the resolution process; and, </a:t>
            </a:r>
          </a:p>
          <a:p>
            <a:pPr marL="1158875" lvl="2" indent="-285750">
              <a:lnSpc>
                <a:spcPct val="130000"/>
              </a:lnSpc>
              <a:buFont typeface="Arial" panose="020B0604020202020204" pitchFamily="34" charset="0"/>
              <a:buChar char="•"/>
            </a:pPr>
            <a:r>
              <a:rPr lang="en-CA" sz="1600" dirty="0">
                <a:latin typeface="Verdana" panose="020B0604030504040204" pitchFamily="34" charset="0"/>
                <a:ea typeface="Verdana" panose="020B0604030504040204" pitchFamily="34" charset="0"/>
              </a:rPr>
              <a:t>i</a:t>
            </a:r>
            <a:r>
              <a:rPr lang="en-CA" sz="1600" dirty="0" smtClean="0">
                <a:latin typeface="Verdana" panose="020B0604030504040204" pitchFamily="34" charset="0"/>
                <a:ea typeface="Verdana" panose="020B0604030504040204" pitchFamily="34" charset="0"/>
              </a:rPr>
              <a:t>s provided to the principal and responding parties, the work place committee or health and safety representative. </a:t>
            </a:r>
          </a:p>
        </p:txBody>
      </p:sp>
    </p:spTree>
    <p:extLst>
      <p:ext uri="{BB962C8B-B14F-4D97-AF65-F5344CB8AC3E}">
        <p14:creationId xmlns:p14="http://schemas.microsoft.com/office/powerpoint/2010/main" val="238454860"/>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ABCE2B6B-7FFE-FA46-BED3-31567387080B}" type="slidenum">
              <a:rPr lang="en-US" smtClean="0"/>
              <a:t>17</a:t>
            </a:fld>
            <a:endParaRPr lang="en-US"/>
          </a:p>
        </p:txBody>
      </p:sp>
      <p:sp>
        <p:nvSpPr>
          <p:cNvPr id="3" name="Title 1"/>
          <p:cNvSpPr txBox="1">
            <a:spLocks/>
          </p:cNvSpPr>
          <p:nvPr/>
        </p:nvSpPr>
        <p:spPr>
          <a:xfrm>
            <a:off x="446088" y="277813"/>
            <a:ext cx="8229600" cy="921568"/>
          </a:xfrm>
          <a:prstGeom prst="rect">
            <a:avLst/>
          </a:prstGeom>
        </p:spPr>
        <p:txBody>
          <a:bodyPr vert="horz" lIns="91440" tIns="421200" rIns="91440" bIns="45720" rtlCol="0" anchor="ctr" anchorCtr="0">
            <a:no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algn="l"/>
            <a:r>
              <a:rPr lang="en-US" sz="2400" b="1" dirty="0" smtClean="0">
                <a:latin typeface="Verdana"/>
                <a:cs typeface="Verdana"/>
              </a:rPr>
              <a:t>Employer Obligations</a:t>
            </a:r>
            <a:br>
              <a:rPr lang="en-US" sz="2400" b="1" dirty="0" smtClean="0">
                <a:latin typeface="Verdana"/>
                <a:cs typeface="Verdana"/>
              </a:rPr>
            </a:br>
            <a:endParaRPr lang="en-US" sz="2400" dirty="0">
              <a:latin typeface="Verdana"/>
              <a:cs typeface="Verdana"/>
            </a:endParaRPr>
          </a:p>
        </p:txBody>
      </p:sp>
      <p:sp>
        <p:nvSpPr>
          <p:cNvPr id="4" name="TextBox 3"/>
          <p:cNvSpPr txBox="1"/>
          <p:nvPr/>
        </p:nvSpPr>
        <p:spPr>
          <a:xfrm>
            <a:off x="446088" y="1308563"/>
            <a:ext cx="8343070" cy="3293209"/>
          </a:xfrm>
          <a:prstGeom prst="rect">
            <a:avLst/>
          </a:prstGeom>
          <a:noFill/>
        </p:spPr>
        <p:txBody>
          <a:bodyPr wrap="square" rtlCol="0">
            <a:spAutoFit/>
          </a:bodyPr>
          <a:lstStyle/>
          <a:p>
            <a:pPr indent="-41275">
              <a:lnSpc>
                <a:spcPct val="130000"/>
              </a:lnSpc>
            </a:pPr>
            <a:r>
              <a:rPr lang="en-CA" sz="1600" b="1" u="sng" dirty="0" smtClean="0">
                <a:latin typeface="Verdana" panose="020B0604030504040204" pitchFamily="34" charset="0"/>
                <a:ea typeface="Verdana" panose="020B0604030504040204" pitchFamily="34" charset="0"/>
              </a:rPr>
              <a:t>Implementation of Recommendations</a:t>
            </a:r>
          </a:p>
          <a:p>
            <a:pPr marL="244475" indent="-285750">
              <a:lnSpc>
                <a:spcPct val="130000"/>
              </a:lnSpc>
              <a:buFont typeface="Arial" panose="020B0604020202020204" pitchFamily="34" charset="0"/>
              <a:buChar char="•"/>
            </a:pPr>
            <a:r>
              <a:rPr lang="en-CA" sz="1600" dirty="0" smtClean="0">
                <a:latin typeface="Verdana" panose="020B0604030504040204" pitchFamily="34" charset="0"/>
                <a:ea typeface="Verdana" panose="020B0604030504040204" pitchFamily="34" charset="0"/>
              </a:rPr>
              <a:t>Employer must jointly determine with the work place committee or health and safety representative which recommendations from the investigator’s report to implement;</a:t>
            </a:r>
          </a:p>
          <a:p>
            <a:pPr marL="701675" lvl="1" indent="-285750">
              <a:lnSpc>
                <a:spcPct val="130000"/>
              </a:lnSpc>
              <a:buFont typeface="Arial" panose="020B0604020202020204" pitchFamily="34" charset="0"/>
              <a:buChar char="•"/>
            </a:pPr>
            <a:r>
              <a:rPr lang="en-CA" sz="1600" dirty="0" smtClean="0">
                <a:latin typeface="Verdana" panose="020B0604030504040204" pitchFamily="34" charset="0"/>
                <a:ea typeface="Verdana" panose="020B0604030504040204" pitchFamily="34" charset="0"/>
              </a:rPr>
              <a:t>If agreement cannot be reached, employer must record its decision and the reason for that decision. </a:t>
            </a:r>
          </a:p>
          <a:p>
            <a:pPr marL="244475" indent="-285750">
              <a:lnSpc>
                <a:spcPct val="130000"/>
              </a:lnSpc>
              <a:buFont typeface="Arial" panose="020B0604020202020204" pitchFamily="34" charset="0"/>
              <a:buChar char="•"/>
            </a:pPr>
            <a:r>
              <a:rPr lang="en-CA" sz="1600" dirty="0" smtClean="0">
                <a:latin typeface="Verdana" panose="020B0604030504040204" pitchFamily="34" charset="0"/>
                <a:ea typeface="Verdana" panose="020B0604030504040204" pitchFamily="34" charset="0"/>
              </a:rPr>
              <a:t>Employer must implement the jointly agreed-to recommendations within 1 year of receiving the notice of an occurrence; and, </a:t>
            </a:r>
          </a:p>
          <a:p>
            <a:pPr marL="244475" indent="-285750">
              <a:lnSpc>
                <a:spcPct val="130000"/>
              </a:lnSpc>
              <a:buFont typeface="Arial" panose="020B0604020202020204" pitchFamily="34" charset="0"/>
              <a:buChar char="•"/>
            </a:pPr>
            <a:r>
              <a:rPr lang="en-CA" sz="1600" dirty="0" smtClean="0">
                <a:latin typeface="Verdana" panose="020B0604030504040204" pitchFamily="34" charset="0"/>
                <a:ea typeface="Verdana" panose="020B0604030504040204" pitchFamily="34" charset="0"/>
              </a:rPr>
              <a:t>After implementing the recommendations, provide the parties a final monthly status update. </a:t>
            </a:r>
          </a:p>
        </p:txBody>
      </p:sp>
    </p:spTree>
    <p:extLst>
      <p:ext uri="{BB962C8B-B14F-4D97-AF65-F5344CB8AC3E}">
        <p14:creationId xmlns:p14="http://schemas.microsoft.com/office/powerpoint/2010/main" val="2009249341"/>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ABCE2B6B-7FFE-FA46-BED3-31567387080B}" type="slidenum">
              <a:rPr lang="en-US" smtClean="0"/>
              <a:t>18</a:t>
            </a:fld>
            <a:endParaRPr lang="en-US"/>
          </a:p>
        </p:txBody>
      </p:sp>
      <p:sp>
        <p:nvSpPr>
          <p:cNvPr id="3" name="Title 1"/>
          <p:cNvSpPr txBox="1">
            <a:spLocks/>
          </p:cNvSpPr>
          <p:nvPr/>
        </p:nvSpPr>
        <p:spPr>
          <a:xfrm>
            <a:off x="446088" y="277813"/>
            <a:ext cx="8229600" cy="665162"/>
          </a:xfrm>
          <a:prstGeom prst="rect">
            <a:avLst/>
          </a:prstGeom>
        </p:spPr>
        <p:txBody>
          <a:bodyPr vert="horz" lIns="91440" tIns="421200" rIns="91440" bIns="45720" rtlCol="0" anchor="ctr" anchorCtr="0">
            <a:no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algn="l"/>
            <a:r>
              <a:rPr lang="en-CA" sz="2800" b="1" dirty="0" smtClean="0">
                <a:latin typeface="Verdana"/>
                <a:cs typeface="Verdana"/>
              </a:rPr>
              <a:t>Stakeholder Engagement</a:t>
            </a:r>
            <a:r>
              <a:rPr lang="en-US" sz="2800" b="1" dirty="0" smtClean="0">
                <a:latin typeface="Verdana"/>
                <a:cs typeface="Verdana"/>
              </a:rPr>
              <a:t/>
            </a:r>
            <a:br>
              <a:rPr lang="en-US" sz="2800" b="1" dirty="0" smtClean="0">
                <a:latin typeface="Verdana"/>
                <a:cs typeface="Verdana"/>
              </a:rPr>
            </a:br>
            <a:endParaRPr lang="en-US" sz="2800" dirty="0">
              <a:latin typeface="Verdana"/>
              <a:cs typeface="Verdana"/>
            </a:endParaRPr>
          </a:p>
        </p:txBody>
      </p:sp>
      <p:sp>
        <p:nvSpPr>
          <p:cNvPr id="4" name="TextBox 3"/>
          <p:cNvSpPr txBox="1"/>
          <p:nvPr/>
        </p:nvSpPr>
        <p:spPr>
          <a:xfrm>
            <a:off x="446088" y="1152822"/>
            <a:ext cx="8223250" cy="4062651"/>
          </a:xfrm>
          <a:prstGeom prst="rect">
            <a:avLst/>
          </a:prstGeom>
          <a:noFill/>
        </p:spPr>
        <p:txBody>
          <a:bodyPr wrap="square" rtlCol="0">
            <a:spAutoFit/>
          </a:bodyPr>
          <a:lstStyle/>
          <a:p>
            <a:pPr marL="285750" indent="-285750">
              <a:buFont typeface="Arial" panose="020B0604020202020204" pitchFamily="34" charset="0"/>
              <a:buChar char="•"/>
            </a:pPr>
            <a:r>
              <a:rPr lang="en-CA" sz="1600" i="1" dirty="0">
                <a:solidFill>
                  <a:prstClr val="black"/>
                </a:solidFill>
                <a:latin typeface="Verdana" panose="020B0604030504040204" pitchFamily="34" charset="0"/>
                <a:ea typeface="Verdana" panose="020B0604030504040204" pitchFamily="34" charset="0"/>
                <a:cs typeface="Verdana" panose="020B0604030504040204" pitchFamily="34" charset="0"/>
              </a:rPr>
              <a:t>Work Place Harassment and Violence Prevention Regulations </a:t>
            </a:r>
            <a:r>
              <a:rPr lang="en-CA" sz="1600" dirty="0">
                <a:solidFill>
                  <a:prstClr val="black"/>
                </a:solidFill>
                <a:latin typeface="Verdana" panose="020B0604030504040204" pitchFamily="34" charset="0"/>
                <a:ea typeface="Verdana" panose="020B0604030504040204" pitchFamily="34" charset="0"/>
                <a:cs typeface="Verdana" panose="020B0604030504040204" pitchFamily="34" charset="0"/>
              </a:rPr>
              <a:t>were developed through </a:t>
            </a:r>
            <a:r>
              <a:rPr lang="en-CA" sz="1600" dirty="0" smtClean="0">
                <a:solidFill>
                  <a:prstClr val="black"/>
                </a:solidFill>
                <a:latin typeface="Verdana" panose="020B0604030504040204" pitchFamily="34" charset="0"/>
                <a:ea typeface="Verdana" panose="020B0604030504040204" pitchFamily="34" charset="0"/>
                <a:cs typeface="Verdana" panose="020B0604030504040204" pitchFamily="34" charset="0"/>
              </a:rPr>
              <a:t>major consultations:</a:t>
            </a:r>
          </a:p>
          <a:p>
            <a:pPr marL="742950" lvl="1" indent="-285750">
              <a:buFont typeface="Arial" panose="020B0604020202020204" pitchFamily="34" charset="0"/>
              <a:buChar char="•"/>
            </a:pPr>
            <a:r>
              <a:rPr lang="en-CA" sz="1600" dirty="0">
                <a:solidFill>
                  <a:prstClr val="black"/>
                </a:solidFill>
                <a:latin typeface="Verdana" panose="020B0604030504040204" pitchFamily="34" charset="0"/>
                <a:ea typeface="Verdana" panose="020B0604030504040204" pitchFamily="34" charset="0"/>
                <a:cs typeface="Verdana" panose="020B0604030504040204" pitchFamily="34" charset="0"/>
              </a:rPr>
              <a:t>N</a:t>
            </a:r>
            <a:r>
              <a:rPr lang="en-CA" sz="1600" dirty="0" smtClean="0">
                <a:solidFill>
                  <a:prstClr val="black"/>
                </a:solidFill>
                <a:latin typeface="Verdana" panose="020B0604030504040204" pitchFamily="34" charset="0"/>
                <a:ea typeface="Verdana" panose="020B0604030504040204" pitchFamily="34" charset="0"/>
                <a:cs typeface="Verdana" panose="020B0604030504040204" pitchFamily="34" charset="0"/>
              </a:rPr>
              <a:t>ine </a:t>
            </a:r>
            <a:r>
              <a:rPr lang="en-CA" sz="1600" dirty="0">
                <a:solidFill>
                  <a:prstClr val="black"/>
                </a:solidFill>
                <a:latin typeface="Verdana" panose="020B0604030504040204" pitchFamily="34" charset="0"/>
                <a:ea typeface="Verdana" panose="020B0604030504040204" pitchFamily="34" charset="0"/>
                <a:cs typeface="Verdana" panose="020B0604030504040204" pitchFamily="34" charset="0"/>
              </a:rPr>
              <a:t>round-tables across </a:t>
            </a:r>
            <a:r>
              <a:rPr lang="en-CA" sz="1600" dirty="0" smtClean="0">
                <a:solidFill>
                  <a:prstClr val="black"/>
                </a:solidFill>
                <a:latin typeface="Verdana" panose="020B0604030504040204" pitchFamily="34" charset="0"/>
                <a:ea typeface="Verdana" panose="020B0604030504040204" pitchFamily="34" charset="0"/>
                <a:cs typeface="Verdana" panose="020B0604030504040204" pitchFamily="34" charset="0"/>
              </a:rPr>
              <a:t>Canada</a:t>
            </a:r>
          </a:p>
          <a:p>
            <a:pPr marL="742950" lvl="1" indent="-285750">
              <a:buFont typeface="Arial" panose="020B0604020202020204" pitchFamily="34" charset="0"/>
              <a:buChar char="•"/>
            </a:pPr>
            <a:r>
              <a:rPr lang="en-CA" sz="1600" dirty="0" smtClean="0">
                <a:solidFill>
                  <a:prstClr val="black"/>
                </a:solidFill>
                <a:latin typeface="Verdana" panose="020B0604030504040204" pitchFamily="34" charset="0"/>
                <a:ea typeface="Verdana" panose="020B0604030504040204" pitchFamily="34" charset="0"/>
                <a:cs typeface="Verdana" panose="020B0604030504040204" pitchFamily="34" charset="0"/>
              </a:rPr>
              <a:t>Six </a:t>
            </a:r>
            <a:r>
              <a:rPr lang="en-CA" sz="1600" dirty="0" err="1" smtClean="0">
                <a:solidFill>
                  <a:prstClr val="black"/>
                </a:solidFill>
                <a:latin typeface="Verdana" panose="020B0604030504040204" pitchFamily="34" charset="0"/>
                <a:ea typeface="Verdana" panose="020B0604030504040204" pitchFamily="34" charset="0"/>
                <a:cs typeface="Verdana" panose="020B0604030504040204" pitchFamily="34" charset="0"/>
              </a:rPr>
              <a:t>WebExs</a:t>
            </a:r>
            <a:endParaRPr lang="en-CA" sz="1600" dirty="0">
              <a:solidFill>
                <a:prstClr val="black"/>
              </a:solidFill>
              <a:latin typeface="Verdana" panose="020B0604030504040204" pitchFamily="34" charset="0"/>
              <a:ea typeface="Verdana" panose="020B0604030504040204" pitchFamily="34" charset="0"/>
              <a:cs typeface="Verdana" panose="020B0604030504040204" pitchFamily="34" charset="0"/>
            </a:endParaRPr>
          </a:p>
          <a:p>
            <a:pPr marL="742950" lvl="1" indent="-285750">
              <a:buFont typeface="Arial" panose="020B0604020202020204" pitchFamily="34" charset="0"/>
              <a:buChar char="•"/>
            </a:pPr>
            <a:r>
              <a:rPr lang="en-CA" sz="1600" dirty="0">
                <a:solidFill>
                  <a:prstClr val="black"/>
                </a:solidFill>
                <a:latin typeface="Verdana" panose="020B0604030504040204" pitchFamily="34" charset="0"/>
                <a:ea typeface="Verdana" panose="020B0604030504040204" pitchFamily="34" charset="0"/>
                <a:cs typeface="Verdana" panose="020B0604030504040204" pitchFamily="34" charset="0"/>
              </a:rPr>
              <a:t>P</a:t>
            </a:r>
            <a:r>
              <a:rPr lang="en-CA" sz="1600" dirty="0" smtClean="0">
                <a:solidFill>
                  <a:prstClr val="black"/>
                </a:solidFill>
                <a:latin typeface="Verdana" panose="020B0604030504040204" pitchFamily="34" charset="0"/>
                <a:ea typeface="Verdana" panose="020B0604030504040204" pitchFamily="34" charset="0"/>
                <a:cs typeface="Verdana" panose="020B0604030504040204" pitchFamily="34" charset="0"/>
              </a:rPr>
              <a:t>articipated </a:t>
            </a:r>
            <a:r>
              <a:rPr lang="en-CA" sz="1600" dirty="0">
                <a:solidFill>
                  <a:prstClr val="black"/>
                </a:solidFill>
                <a:latin typeface="Verdana" panose="020B0604030504040204" pitchFamily="34" charset="0"/>
                <a:ea typeface="Verdana" panose="020B0604030504040204" pitchFamily="34" charset="0"/>
                <a:cs typeface="Verdana" panose="020B0604030504040204" pitchFamily="34" charset="0"/>
              </a:rPr>
              <a:t>in 19 additional consultation </a:t>
            </a:r>
            <a:r>
              <a:rPr lang="en-CA" sz="1600" dirty="0" smtClean="0">
                <a:solidFill>
                  <a:prstClr val="black"/>
                </a:solidFill>
                <a:latin typeface="Verdana" panose="020B0604030504040204" pitchFamily="34" charset="0"/>
                <a:ea typeface="Verdana" panose="020B0604030504040204" pitchFamily="34" charset="0"/>
                <a:cs typeface="Verdana" panose="020B0604030504040204" pitchFamily="34" charset="0"/>
              </a:rPr>
              <a:t>events</a:t>
            </a:r>
          </a:p>
          <a:p>
            <a:pPr marL="742950" lvl="1" indent="-285750">
              <a:buFont typeface="Arial" panose="020B0604020202020204" pitchFamily="34" charset="0"/>
              <a:buChar char="•"/>
            </a:pPr>
            <a:r>
              <a:rPr lang="en-CA" sz="1600" dirty="0" smtClean="0">
                <a:solidFill>
                  <a:prstClr val="black"/>
                </a:solidFill>
                <a:latin typeface="Verdana" panose="020B0604030504040204" pitchFamily="34" charset="0"/>
                <a:ea typeface="Verdana" panose="020B0604030504040204" pitchFamily="34" charset="0"/>
                <a:cs typeface="Verdana" panose="020B0604030504040204" pitchFamily="34" charset="0"/>
              </a:rPr>
              <a:t>Online consultation paper and associated survey: </a:t>
            </a:r>
            <a:r>
              <a:rPr lang="en-CA" sz="1600" dirty="0">
                <a:solidFill>
                  <a:prstClr val="black"/>
                </a:solidFill>
                <a:latin typeface="Verdana" panose="020B0604030504040204" pitchFamily="34" charset="0"/>
                <a:ea typeface="Verdana" panose="020B0604030504040204" pitchFamily="34" charset="0"/>
                <a:cs typeface="Verdana" panose="020B0604030504040204" pitchFamily="34" charset="0"/>
              </a:rPr>
              <a:t>over 18,000 hits to the websites. 1042 individuals completed the survey and 64 written </a:t>
            </a:r>
            <a:r>
              <a:rPr lang="en-CA" sz="1600" dirty="0">
                <a:latin typeface="Verdana" panose="020B0604030504040204" pitchFamily="34" charset="0"/>
                <a:ea typeface="Verdana" panose="020B0604030504040204" pitchFamily="34" charset="0"/>
                <a:cs typeface="Verdana" panose="020B0604030504040204" pitchFamily="34" charset="0"/>
              </a:rPr>
              <a:t>submissions were </a:t>
            </a:r>
            <a:r>
              <a:rPr lang="en-CA" sz="1600" dirty="0" smtClean="0">
                <a:latin typeface="Verdana" panose="020B0604030504040204" pitchFamily="34" charset="0"/>
                <a:ea typeface="Verdana" panose="020B0604030504040204" pitchFamily="34" charset="0"/>
                <a:cs typeface="Verdana" panose="020B0604030504040204" pitchFamily="34" charset="0"/>
              </a:rPr>
              <a:t>received.</a:t>
            </a:r>
          </a:p>
          <a:p>
            <a:pPr lvl="1"/>
            <a:endParaRPr lang="en-CA" sz="1600" dirty="0" smtClean="0">
              <a:latin typeface="Verdana" panose="020B0604030504040204" pitchFamily="34" charset="0"/>
              <a:ea typeface="Verdana" panose="020B0604030504040204" pitchFamily="34" charset="0"/>
              <a:cs typeface="Verdana" panose="020B0604030504040204" pitchFamily="34" charset="0"/>
            </a:endParaRPr>
          </a:p>
          <a:p>
            <a:pPr marL="285750" indent="-285750">
              <a:buFont typeface="Arial" panose="020B0604020202020204" pitchFamily="34" charset="0"/>
              <a:buChar char="•"/>
            </a:pPr>
            <a:r>
              <a:rPr lang="en-CA" sz="1600" dirty="0" smtClean="0">
                <a:latin typeface="Verdana"/>
                <a:cs typeface="Verdana"/>
              </a:rPr>
              <a:t>The federal government uses a tripartite consultation model in the development of regulations to ensure that employers, unions, and government work together to develop appropriate regulations and tools.</a:t>
            </a:r>
          </a:p>
          <a:p>
            <a:pPr marL="285750" indent="-285750">
              <a:buFont typeface="Arial" panose="020B0604020202020204" pitchFamily="34" charset="0"/>
              <a:buChar char="•"/>
            </a:pPr>
            <a:endParaRPr lang="en-CA" sz="1600" dirty="0">
              <a:latin typeface="Verdana"/>
              <a:cs typeface="Verdana"/>
            </a:endParaRPr>
          </a:p>
          <a:p>
            <a:pPr marL="285750" indent="-285750">
              <a:buFont typeface="Arial" panose="020B0604020202020204" pitchFamily="34" charset="0"/>
              <a:buChar char="•"/>
            </a:pPr>
            <a:r>
              <a:rPr lang="en-CA" sz="1600" dirty="0" smtClean="0">
                <a:latin typeface="Verdana"/>
                <a:cs typeface="Verdana"/>
              </a:rPr>
              <a:t>Regular meetings of the Occupational Health and Safety Advisory Committee provide a forum for these discussions. </a:t>
            </a:r>
          </a:p>
          <a:p>
            <a:pPr marL="742950" lvl="1" indent="-285750">
              <a:buFont typeface="Arial" panose="020B0604020202020204" pitchFamily="34" charset="0"/>
              <a:buChar char="•"/>
            </a:pPr>
            <a:endParaRPr lang="en-US" dirty="0">
              <a:latin typeface="Verdana"/>
              <a:cs typeface="Verdana"/>
            </a:endParaRPr>
          </a:p>
        </p:txBody>
      </p:sp>
    </p:spTree>
    <p:extLst>
      <p:ext uri="{BB962C8B-B14F-4D97-AF65-F5344CB8AC3E}">
        <p14:creationId xmlns:p14="http://schemas.microsoft.com/office/powerpoint/2010/main" val="316239813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ABCE2B6B-7FFE-FA46-BED3-31567387080B}" type="slidenum">
              <a:rPr lang="en-US" smtClean="0"/>
              <a:t>19</a:t>
            </a:fld>
            <a:endParaRPr lang="en-US"/>
          </a:p>
        </p:txBody>
      </p:sp>
      <p:sp>
        <p:nvSpPr>
          <p:cNvPr id="5" name="Title 1"/>
          <p:cNvSpPr>
            <a:spLocks noGrp="1"/>
          </p:cNvSpPr>
          <p:nvPr>
            <p:ph type="title" idx="4294967295"/>
          </p:nvPr>
        </p:nvSpPr>
        <p:spPr>
          <a:xfrm>
            <a:off x="452438" y="128016"/>
            <a:ext cx="8691561" cy="814959"/>
          </a:xfrm>
        </p:spPr>
        <p:txBody>
          <a:bodyPr tIns="421200" anchor="ctr" anchorCtr="0">
            <a:noAutofit/>
          </a:bodyPr>
          <a:lstStyle/>
          <a:p>
            <a:pPr algn="l"/>
            <a:r>
              <a:rPr lang="en-CA" sz="2400" b="1" dirty="0" smtClean="0">
                <a:latin typeface="Verdana" panose="020B0604030504040204" pitchFamily="34" charset="0"/>
                <a:ea typeface="Verdana" panose="020B0604030504040204" pitchFamily="34" charset="0"/>
              </a:rPr>
              <a:t>Resources to Support </a:t>
            </a:r>
            <a:r>
              <a:rPr lang="en-CA" sz="2400" b="1" dirty="0">
                <a:latin typeface="Verdana" panose="020B0604030504040204" pitchFamily="34" charset="0"/>
                <a:ea typeface="Verdana" panose="020B0604030504040204" pitchFamily="34" charset="0"/>
              </a:rPr>
              <a:t>I</a:t>
            </a:r>
            <a:r>
              <a:rPr lang="en-CA" sz="2400" b="1" dirty="0" smtClean="0">
                <a:latin typeface="Verdana" panose="020B0604030504040204" pitchFamily="34" charset="0"/>
                <a:ea typeface="Verdana" panose="020B0604030504040204" pitchFamily="34" charset="0"/>
              </a:rPr>
              <a:t>mplementation </a:t>
            </a:r>
            <a:endParaRPr lang="en-US" sz="2400" b="1" dirty="0">
              <a:latin typeface="Verdana" panose="020B0604030504040204" pitchFamily="34" charset="0"/>
              <a:ea typeface="Verdana" panose="020B0604030504040204" pitchFamily="34" charset="0"/>
              <a:cs typeface="Verdana"/>
            </a:endParaRPr>
          </a:p>
        </p:txBody>
      </p:sp>
      <p:sp>
        <p:nvSpPr>
          <p:cNvPr id="3" name="TextBox 2"/>
          <p:cNvSpPr txBox="1"/>
          <p:nvPr/>
        </p:nvSpPr>
        <p:spPr>
          <a:xfrm>
            <a:off x="463550" y="1225525"/>
            <a:ext cx="8223250" cy="5893921"/>
          </a:xfrm>
          <a:prstGeom prst="rect">
            <a:avLst/>
          </a:prstGeom>
          <a:noFill/>
        </p:spPr>
        <p:txBody>
          <a:bodyPr wrap="square" rtlCol="0">
            <a:spAutoFit/>
          </a:bodyPr>
          <a:lstStyle/>
          <a:p>
            <a:pPr marL="285750" indent="-285750">
              <a:spcAft>
                <a:spcPts val="1200"/>
              </a:spcAft>
              <a:buFont typeface="Arial" panose="020B0604020202020204" pitchFamily="34" charset="0"/>
              <a:buChar char="•"/>
            </a:pPr>
            <a:r>
              <a:rPr lang="en-CA" sz="1600" dirty="0" smtClean="0">
                <a:latin typeface="Verdana"/>
                <a:cs typeface="Verdana"/>
              </a:rPr>
              <a:t>The Work Place Harassment and Violence Prevention Fund ($3.5M/year) was </a:t>
            </a:r>
            <a:r>
              <a:rPr lang="en-CA" sz="1600" dirty="0">
                <a:latin typeface="Verdana"/>
                <a:cs typeface="Verdana"/>
              </a:rPr>
              <a:t>established to support implementation and help guide culture change around harassment and violence in the </a:t>
            </a:r>
            <a:r>
              <a:rPr lang="en-CA" sz="1600" dirty="0" smtClean="0">
                <a:latin typeface="Verdana"/>
                <a:cs typeface="Verdana"/>
              </a:rPr>
              <a:t>workplace</a:t>
            </a:r>
            <a:r>
              <a:rPr lang="en-CA" sz="1600" dirty="0">
                <a:latin typeface="Verdana"/>
                <a:cs typeface="Verdana"/>
              </a:rPr>
              <a:t>.</a:t>
            </a:r>
          </a:p>
          <a:p>
            <a:pPr marL="285750" indent="-285750">
              <a:spcAft>
                <a:spcPts val="600"/>
              </a:spcAft>
              <a:buFont typeface="Arial" panose="020B0604020202020204" pitchFamily="34" charset="0"/>
              <a:buChar char="•"/>
            </a:pPr>
            <a:r>
              <a:rPr lang="en-CA" sz="1600" dirty="0" smtClean="0">
                <a:latin typeface="Verdana"/>
                <a:cs typeface="Verdana"/>
              </a:rPr>
              <a:t>In the spirit of tripartite consultations and development of tools, the </a:t>
            </a:r>
            <a:r>
              <a:rPr lang="en-CA" sz="1600" dirty="0">
                <a:latin typeface="Verdana"/>
                <a:cs typeface="Verdana"/>
              </a:rPr>
              <a:t>Labour Program </a:t>
            </a:r>
            <a:r>
              <a:rPr lang="en-CA" sz="1600" dirty="0" smtClean="0">
                <a:latin typeface="Verdana"/>
                <a:cs typeface="Verdana"/>
              </a:rPr>
              <a:t>established two </a:t>
            </a:r>
            <a:r>
              <a:rPr lang="en-CA" sz="1600" dirty="0">
                <a:latin typeface="Verdana"/>
                <a:cs typeface="Verdana"/>
              </a:rPr>
              <a:t>working groups to develop a </a:t>
            </a:r>
            <a:r>
              <a:rPr lang="en-CA" sz="1600" dirty="0" smtClean="0">
                <a:latin typeface="Verdana"/>
                <a:cs typeface="Verdana"/>
              </a:rPr>
              <a:t>Roster </a:t>
            </a:r>
            <a:r>
              <a:rPr lang="en-CA" sz="1600" dirty="0">
                <a:latin typeface="Verdana"/>
                <a:cs typeface="Verdana"/>
              </a:rPr>
              <a:t>of I</a:t>
            </a:r>
            <a:r>
              <a:rPr lang="en-CA" sz="1600" dirty="0" smtClean="0">
                <a:latin typeface="Verdana"/>
                <a:cs typeface="Verdana"/>
              </a:rPr>
              <a:t>nvestigators, an Interpretation, Policies and Guidelines (IPG) guidance document and other tools and resources to assist with interpreting various aspects of the Act and Regulations. </a:t>
            </a:r>
            <a:br>
              <a:rPr lang="en-CA" sz="1600" dirty="0" smtClean="0">
                <a:latin typeface="Verdana"/>
                <a:cs typeface="Verdana"/>
              </a:rPr>
            </a:br>
            <a:endParaRPr lang="en-CA" sz="1600" dirty="0" smtClean="0">
              <a:latin typeface="Verdana"/>
              <a:cs typeface="Verdana"/>
            </a:endParaRPr>
          </a:p>
          <a:p>
            <a:pPr marL="285750" indent="-285750">
              <a:spcAft>
                <a:spcPts val="600"/>
              </a:spcAft>
              <a:buFont typeface="Arial" panose="020B0604020202020204" pitchFamily="34" charset="0"/>
              <a:buChar char="•"/>
            </a:pPr>
            <a:r>
              <a:rPr lang="en-CA" sz="1600" dirty="0" smtClean="0">
                <a:latin typeface="Verdana"/>
                <a:cs typeface="Verdana"/>
              </a:rPr>
              <a:t>Tools and resources include:</a:t>
            </a:r>
          </a:p>
          <a:p>
            <a:pPr marL="742950" lvl="1" indent="-285750">
              <a:buFont typeface="Arial" panose="020B0604020202020204" pitchFamily="34" charset="0"/>
              <a:buChar char="•"/>
            </a:pPr>
            <a:r>
              <a:rPr lang="en-CA" sz="1600" dirty="0" smtClean="0">
                <a:latin typeface="Verdana" panose="020B0604030504040204" pitchFamily="34" charset="0"/>
                <a:ea typeface="Verdana" panose="020B0604030504040204" pitchFamily="34" charset="0"/>
              </a:rPr>
              <a:t>an </a:t>
            </a:r>
            <a:r>
              <a:rPr lang="en-CA" sz="1600" u="sng" dirty="0">
                <a:latin typeface="Verdana" panose="020B0604030504040204" pitchFamily="34" charset="0"/>
                <a:ea typeface="Verdana" panose="020B0604030504040204" pitchFamily="34" charset="0"/>
                <a:hlinkClick r:id="rId3"/>
              </a:rPr>
              <a:t>Interpretations, Policies and Guidelines (IPG)</a:t>
            </a:r>
            <a:r>
              <a:rPr lang="en-CA" sz="1600" dirty="0">
                <a:latin typeface="Verdana" panose="020B0604030504040204" pitchFamily="34" charset="0"/>
                <a:ea typeface="Verdana" panose="020B0604030504040204" pitchFamily="34" charset="0"/>
              </a:rPr>
              <a:t> document;</a:t>
            </a:r>
            <a:endParaRPr lang="en-CA" sz="1600" b="1" dirty="0">
              <a:latin typeface="Verdana" panose="020B0604030504040204" pitchFamily="34" charset="0"/>
              <a:ea typeface="Verdana" panose="020B0604030504040204" pitchFamily="34" charset="0"/>
            </a:endParaRPr>
          </a:p>
          <a:p>
            <a:pPr marL="742950" lvl="1" indent="-285750">
              <a:buFont typeface="Arial" panose="020B0604020202020204" pitchFamily="34" charset="0"/>
              <a:buChar char="•"/>
            </a:pPr>
            <a:r>
              <a:rPr lang="en-CA" sz="1600" dirty="0" smtClean="0">
                <a:latin typeface="Verdana" panose="020B0604030504040204" pitchFamily="34" charset="0"/>
                <a:ea typeface="Verdana" panose="020B0604030504040204" pitchFamily="34" charset="0"/>
              </a:rPr>
              <a:t>a </a:t>
            </a:r>
            <a:r>
              <a:rPr lang="en-CA" sz="1600" u="sng" dirty="0">
                <a:latin typeface="Verdana" panose="020B0604030504040204" pitchFamily="34" charset="0"/>
                <a:ea typeface="Verdana" panose="020B0604030504040204" pitchFamily="34" charset="0"/>
                <a:hlinkClick r:id="rId4"/>
              </a:rPr>
              <a:t>sample harassment and violence prevention policy</a:t>
            </a:r>
            <a:r>
              <a:rPr lang="en-CA" sz="1600" dirty="0">
                <a:latin typeface="Verdana" panose="020B0604030504040204" pitchFamily="34" charset="0"/>
                <a:ea typeface="Verdana" panose="020B0604030504040204" pitchFamily="34" charset="0"/>
              </a:rPr>
              <a:t>; </a:t>
            </a:r>
            <a:endParaRPr lang="en-CA" sz="1600" b="1" dirty="0">
              <a:latin typeface="Verdana" panose="020B0604030504040204" pitchFamily="34" charset="0"/>
              <a:ea typeface="Verdana" panose="020B0604030504040204" pitchFamily="34" charset="0"/>
            </a:endParaRPr>
          </a:p>
          <a:p>
            <a:pPr marL="742950" lvl="1" indent="-285750">
              <a:buFont typeface="Arial" panose="020B0604020202020204" pitchFamily="34" charset="0"/>
              <a:buChar char="•"/>
            </a:pPr>
            <a:r>
              <a:rPr lang="en-CA" sz="1600" dirty="0">
                <a:latin typeface="Verdana" panose="020B0604030504040204" pitchFamily="34" charset="0"/>
                <a:ea typeface="Verdana" panose="020B0604030504040204" pitchFamily="34" charset="0"/>
              </a:rPr>
              <a:t>a </a:t>
            </a:r>
            <a:r>
              <a:rPr lang="en-CA" sz="1600" u="sng" dirty="0">
                <a:latin typeface="Verdana" panose="020B0604030504040204" pitchFamily="34" charset="0"/>
                <a:ea typeface="Verdana" panose="020B0604030504040204" pitchFamily="34" charset="0"/>
                <a:hlinkClick r:id="rId5"/>
              </a:rPr>
              <a:t>policy user guide</a:t>
            </a:r>
            <a:r>
              <a:rPr lang="en-CA" sz="1600" dirty="0">
                <a:latin typeface="Verdana" panose="020B0604030504040204" pitchFamily="34" charset="0"/>
                <a:ea typeface="Verdana" panose="020B0604030504040204" pitchFamily="34" charset="0"/>
              </a:rPr>
              <a:t>; </a:t>
            </a:r>
            <a:endParaRPr lang="en-CA" sz="1600" b="1" dirty="0">
              <a:latin typeface="Verdana" panose="020B0604030504040204" pitchFamily="34" charset="0"/>
              <a:ea typeface="Verdana" panose="020B0604030504040204" pitchFamily="34" charset="0"/>
            </a:endParaRPr>
          </a:p>
          <a:p>
            <a:pPr marL="742950" lvl="1" indent="-285750">
              <a:buFont typeface="Arial" panose="020B0604020202020204" pitchFamily="34" charset="0"/>
              <a:buChar char="•"/>
            </a:pPr>
            <a:r>
              <a:rPr lang="en-CA" sz="1600" dirty="0">
                <a:latin typeface="Verdana" panose="020B0604030504040204" pitchFamily="34" charset="0"/>
                <a:ea typeface="Verdana" panose="020B0604030504040204" pitchFamily="34" charset="0"/>
              </a:rPr>
              <a:t>a </a:t>
            </a:r>
            <a:r>
              <a:rPr lang="en-CA" sz="1600" u="sng" dirty="0">
                <a:latin typeface="Verdana" panose="020B0604030504040204" pitchFamily="34" charset="0"/>
                <a:ea typeface="Verdana" panose="020B0604030504040204" pitchFamily="34" charset="0"/>
                <a:hlinkClick r:id="rId6"/>
              </a:rPr>
              <a:t>sample work place risk assessment</a:t>
            </a:r>
            <a:r>
              <a:rPr lang="en-CA" sz="1600" dirty="0">
                <a:latin typeface="Verdana" panose="020B0604030504040204" pitchFamily="34" charset="0"/>
                <a:ea typeface="Verdana" panose="020B0604030504040204" pitchFamily="34" charset="0"/>
              </a:rPr>
              <a:t>; </a:t>
            </a:r>
            <a:endParaRPr lang="en-CA" sz="1600" b="1" dirty="0">
              <a:latin typeface="Verdana" panose="020B0604030504040204" pitchFamily="34" charset="0"/>
              <a:ea typeface="Verdana" panose="020B0604030504040204" pitchFamily="34" charset="0"/>
            </a:endParaRPr>
          </a:p>
          <a:p>
            <a:pPr marL="742950" lvl="1" indent="-285750">
              <a:buFont typeface="Arial" panose="020B0604020202020204" pitchFamily="34" charset="0"/>
              <a:buChar char="•"/>
            </a:pPr>
            <a:r>
              <a:rPr lang="en-CA" sz="1600" dirty="0">
                <a:latin typeface="Verdana" panose="020B0604030504040204" pitchFamily="34" charset="0"/>
                <a:ea typeface="Verdana" panose="020B0604030504040204" pitchFamily="34" charset="0"/>
              </a:rPr>
              <a:t>a </a:t>
            </a:r>
            <a:r>
              <a:rPr lang="en-CA" sz="1600" u="sng" dirty="0">
                <a:latin typeface="Verdana" panose="020B0604030504040204" pitchFamily="34" charset="0"/>
                <a:ea typeface="Verdana" panose="020B0604030504040204" pitchFamily="34" charset="0"/>
                <a:hlinkClick r:id="rId7"/>
              </a:rPr>
              <a:t>sample notice of an occurrence template</a:t>
            </a:r>
            <a:r>
              <a:rPr lang="en-CA" sz="1600" dirty="0">
                <a:latin typeface="Verdana" panose="020B0604030504040204" pitchFamily="34" charset="0"/>
                <a:ea typeface="Verdana" panose="020B0604030504040204" pitchFamily="34" charset="0"/>
              </a:rPr>
              <a:t>;</a:t>
            </a:r>
            <a:endParaRPr lang="en-CA" sz="1600" b="1" dirty="0">
              <a:latin typeface="Verdana" panose="020B0604030504040204" pitchFamily="34" charset="0"/>
              <a:ea typeface="Verdana" panose="020B0604030504040204" pitchFamily="34" charset="0"/>
            </a:endParaRPr>
          </a:p>
          <a:p>
            <a:pPr marL="742950" lvl="1" indent="-285750">
              <a:buFont typeface="Arial" panose="020B0604020202020204" pitchFamily="34" charset="0"/>
              <a:buChar char="•"/>
            </a:pPr>
            <a:r>
              <a:rPr lang="en-CA" sz="1600" dirty="0">
                <a:latin typeface="Verdana" panose="020B0604030504040204" pitchFamily="34" charset="0"/>
                <a:ea typeface="Verdana" panose="020B0604030504040204" pitchFamily="34" charset="0"/>
              </a:rPr>
              <a:t>a </a:t>
            </a:r>
            <a:r>
              <a:rPr lang="en-CA" sz="1600" u="sng" dirty="0">
                <a:latin typeface="Verdana" panose="020B0604030504040204" pitchFamily="34" charset="0"/>
                <a:ea typeface="Verdana" panose="020B0604030504040204" pitchFamily="34" charset="0"/>
                <a:hlinkClick r:id="rId8"/>
              </a:rPr>
              <a:t>sample employer response to a notice of an occurrence template</a:t>
            </a:r>
            <a:r>
              <a:rPr lang="en-CA" sz="1600" dirty="0">
                <a:latin typeface="Verdana" panose="020B0604030504040204" pitchFamily="34" charset="0"/>
                <a:ea typeface="Verdana" panose="020B0604030504040204" pitchFamily="34" charset="0"/>
              </a:rPr>
              <a:t>;</a:t>
            </a:r>
            <a:endParaRPr lang="en-CA" sz="1600" b="1" dirty="0">
              <a:latin typeface="Verdana" panose="020B0604030504040204" pitchFamily="34" charset="0"/>
              <a:ea typeface="Verdana" panose="020B0604030504040204" pitchFamily="34" charset="0"/>
            </a:endParaRPr>
          </a:p>
          <a:p>
            <a:pPr marL="742950" lvl="1" indent="-285750">
              <a:buFont typeface="Arial" panose="020B0604020202020204" pitchFamily="34" charset="0"/>
              <a:buChar char="•"/>
            </a:pPr>
            <a:r>
              <a:rPr lang="en-CA" sz="1600" dirty="0">
                <a:latin typeface="Verdana" panose="020B0604030504040204" pitchFamily="34" charset="0"/>
                <a:ea typeface="Verdana" panose="020B0604030504040204" pitchFamily="34" charset="0"/>
              </a:rPr>
              <a:t>a </a:t>
            </a:r>
            <a:r>
              <a:rPr lang="en-CA" sz="1600" u="sng" dirty="0">
                <a:latin typeface="Verdana" panose="020B0604030504040204" pitchFamily="34" charset="0"/>
                <a:ea typeface="Verdana" panose="020B0604030504040204" pitchFamily="34" charset="0"/>
                <a:hlinkClick r:id="rId9"/>
              </a:rPr>
              <a:t>sample monthly status update and final monthly status update letter to the principal and responding parties template</a:t>
            </a:r>
            <a:r>
              <a:rPr lang="en-CA" sz="1600" dirty="0">
                <a:latin typeface="Verdana" panose="020B0604030504040204" pitchFamily="34" charset="0"/>
                <a:ea typeface="Verdana" panose="020B0604030504040204" pitchFamily="34" charset="0"/>
              </a:rPr>
              <a:t>; </a:t>
            </a:r>
            <a:r>
              <a:rPr lang="en-CA" sz="1600" dirty="0" smtClean="0">
                <a:latin typeface="Verdana" panose="020B0604030504040204" pitchFamily="34" charset="0"/>
                <a:ea typeface="Verdana" panose="020B0604030504040204" pitchFamily="34" charset="0"/>
              </a:rPr>
              <a:t>and</a:t>
            </a:r>
            <a:r>
              <a:rPr lang="en-CA" sz="1600" dirty="0">
                <a:latin typeface="Verdana" panose="020B0604030504040204" pitchFamily="34" charset="0"/>
                <a:ea typeface="Verdana" panose="020B0604030504040204" pitchFamily="34" charset="0"/>
              </a:rPr>
              <a:t>, </a:t>
            </a:r>
            <a:endParaRPr lang="en-CA" sz="1600" b="1" dirty="0">
              <a:latin typeface="Verdana" panose="020B0604030504040204" pitchFamily="34" charset="0"/>
              <a:ea typeface="Verdana" panose="020B0604030504040204" pitchFamily="34" charset="0"/>
            </a:endParaRPr>
          </a:p>
          <a:p>
            <a:pPr marL="742950" lvl="1" indent="-285750">
              <a:buFont typeface="Arial" panose="020B0604020202020204" pitchFamily="34" charset="0"/>
              <a:buChar char="•"/>
            </a:pPr>
            <a:r>
              <a:rPr lang="en-CA" sz="1600" dirty="0">
                <a:latin typeface="Verdana" panose="020B0604030504040204" pitchFamily="34" charset="0"/>
                <a:ea typeface="Verdana" panose="020B0604030504040204" pitchFamily="34" charset="0"/>
              </a:rPr>
              <a:t>a </a:t>
            </a:r>
            <a:r>
              <a:rPr lang="en-CA" sz="1600" u="sng" dirty="0">
                <a:latin typeface="Verdana" panose="020B0604030504040204" pitchFamily="34" charset="0"/>
                <a:ea typeface="Verdana" panose="020B0604030504040204" pitchFamily="34" charset="0"/>
                <a:hlinkClick r:id="rId10"/>
              </a:rPr>
              <a:t>list of employer duties</a:t>
            </a:r>
            <a:r>
              <a:rPr lang="en-CA" sz="1600" dirty="0">
                <a:latin typeface="Verdana" panose="020B0604030504040204" pitchFamily="34" charset="0"/>
                <a:ea typeface="Verdana" panose="020B0604030504040204" pitchFamily="34" charset="0"/>
              </a:rPr>
              <a:t>. </a:t>
            </a:r>
            <a:endParaRPr lang="en-CA" sz="1600" b="1" dirty="0">
              <a:latin typeface="Verdana" panose="020B0604030504040204" pitchFamily="34" charset="0"/>
              <a:ea typeface="Verdana" panose="020B0604030504040204" pitchFamily="34" charset="0"/>
            </a:endParaRPr>
          </a:p>
          <a:p>
            <a:pPr marL="285750" indent="-285750">
              <a:spcAft>
                <a:spcPts val="600"/>
              </a:spcAft>
              <a:buFont typeface="Arial" panose="020B0604020202020204" pitchFamily="34" charset="0"/>
              <a:buChar char="•"/>
            </a:pPr>
            <a:endParaRPr lang="en-CA" sz="1600" dirty="0" smtClean="0">
              <a:latin typeface="Verdana" panose="020B0604030504040204" pitchFamily="34" charset="0"/>
              <a:ea typeface="Verdana" panose="020B0604030504040204" pitchFamily="34" charset="0"/>
              <a:cs typeface="Verdana"/>
            </a:endParaRPr>
          </a:p>
          <a:p>
            <a:pPr marL="285750" indent="-285750">
              <a:buFont typeface="Arial" panose="020B0604020202020204" pitchFamily="34" charset="0"/>
              <a:buChar char="•"/>
            </a:pPr>
            <a:endParaRPr lang="en-CA" sz="1600" dirty="0" smtClean="0">
              <a:latin typeface="Verdana" panose="020B0604030504040204" pitchFamily="34" charset="0"/>
              <a:ea typeface="Verdana" panose="020B0604030504040204" pitchFamily="34" charset="0"/>
              <a:cs typeface="Arial" panose="020B0604020202020204" pitchFamily="34" charset="0"/>
            </a:endParaRPr>
          </a:p>
          <a:p>
            <a:pPr marL="285750" indent="-285750">
              <a:buFont typeface="Arial" panose="020B0604020202020204" pitchFamily="34" charset="0"/>
              <a:buChar char="•"/>
            </a:pPr>
            <a:endParaRPr lang="en-US" sz="1600" dirty="0">
              <a:latin typeface="Verdana" panose="020B0604030504040204" pitchFamily="34" charset="0"/>
              <a:ea typeface="Verdana" panose="020B0604030504040204" pitchFamily="34" charset="0"/>
              <a:cs typeface="Verdana"/>
            </a:endParaRPr>
          </a:p>
        </p:txBody>
      </p:sp>
    </p:spTree>
    <p:extLst>
      <p:ext uri="{BB962C8B-B14F-4D97-AF65-F5344CB8AC3E}">
        <p14:creationId xmlns:p14="http://schemas.microsoft.com/office/powerpoint/2010/main" val="239302215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ABCE2B6B-7FFE-FA46-BED3-31567387080B}" type="slidenum">
              <a:rPr lang="en-US" smtClean="0"/>
              <a:t>2</a:t>
            </a:fld>
            <a:endParaRPr lang="en-US" dirty="0"/>
          </a:p>
        </p:txBody>
      </p:sp>
      <p:sp>
        <p:nvSpPr>
          <p:cNvPr id="3" name="Content Placeholder 2"/>
          <p:cNvSpPr txBox="1">
            <a:spLocks/>
          </p:cNvSpPr>
          <p:nvPr/>
        </p:nvSpPr>
        <p:spPr>
          <a:xfrm>
            <a:off x="379562" y="1017917"/>
            <a:ext cx="8307237" cy="4697081"/>
          </a:xfrm>
          <a:prstGeom prst="rect">
            <a:avLst/>
          </a:prstGeom>
        </p:spPr>
        <p:txBody>
          <a:bodyPr vert="horz" lIns="91440" tIns="45720" rIns="91440" bIns="45720" rtlCol="0">
            <a:noAutofit/>
          </a:bodyPr>
          <a:lstStyle>
            <a:lvl1pPr marL="342900" indent="-342900" algn="l" defTabSz="457200" rtl="0" eaLnBrk="1" latinLnBrk="0" hangingPunct="1">
              <a:spcBef>
                <a:spcPct val="20000"/>
              </a:spcBef>
              <a:buClr>
                <a:srgbClr val="7A82AA"/>
              </a:buClr>
              <a:buFont typeface="Arial"/>
              <a:buChar char="•"/>
              <a:defRPr sz="3200" kern="1200">
                <a:solidFill>
                  <a:schemeClr val="tx1"/>
                </a:solidFill>
                <a:latin typeface="Arial"/>
                <a:ea typeface="+mn-ea"/>
                <a:cs typeface="Arial"/>
              </a:defRPr>
            </a:lvl1pPr>
            <a:lvl2pPr marL="742950" indent="-285750" algn="l" defTabSz="457200" rtl="0" eaLnBrk="1" latinLnBrk="0" hangingPunct="1">
              <a:spcBef>
                <a:spcPct val="20000"/>
              </a:spcBef>
              <a:buClr>
                <a:srgbClr val="7A82AA"/>
              </a:buClr>
              <a:buFont typeface="Arial"/>
              <a:buChar char="–"/>
              <a:defRPr sz="2800" kern="1200">
                <a:solidFill>
                  <a:schemeClr val="tx1"/>
                </a:solidFill>
                <a:latin typeface="Arial"/>
                <a:ea typeface="+mn-ea"/>
                <a:cs typeface="Arial"/>
              </a:defRPr>
            </a:lvl2pPr>
            <a:lvl3pPr marL="1143000" indent="-228600" algn="l" defTabSz="457200" rtl="0" eaLnBrk="1" latinLnBrk="0" hangingPunct="1">
              <a:spcBef>
                <a:spcPct val="20000"/>
              </a:spcBef>
              <a:buClr>
                <a:srgbClr val="7A82AA"/>
              </a:buClr>
              <a:buFont typeface="Arial"/>
              <a:buChar char="•"/>
              <a:defRPr sz="2400" kern="1200">
                <a:solidFill>
                  <a:schemeClr val="tx1"/>
                </a:solidFill>
                <a:latin typeface="Arial"/>
                <a:ea typeface="+mn-ea"/>
                <a:cs typeface="Arial"/>
              </a:defRPr>
            </a:lvl3pPr>
            <a:lvl4pPr marL="1600200" indent="-228600" algn="l" defTabSz="457200" rtl="0" eaLnBrk="1" latinLnBrk="0" hangingPunct="1">
              <a:spcBef>
                <a:spcPct val="20000"/>
              </a:spcBef>
              <a:buClr>
                <a:srgbClr val="7A82AA"/>
              </a:buClr>
              <a:buFont typeface="Arial"/>
              <a:buChar char="–"/>
              <a:defRPr sz="2000" kern="1200">
                <a:solidFill>
                  <a:schemeClr val="tx1"/>
                </a:solidFill>
                <a:latin typeface="Arial"/>
                <a:ea typeface="+mn-ea"/>
                <a:cs typeface="Arial"/>
              </a:defRPr>
            </a:lvl4pPr>
            <a:lvl5pPr marL="2057400" indent="-228600" algn="l" defTabSz="457200" rtl="0" eaLnBrk="1" latinLnBrk="0" hangingPunct="1">
              <a:spcBef>
                <a:spcPct val="20000"/>
              </a:spcBef>
              <a:buClr>
                <a:srgbClr val="7A82AA"/>
              </a:buClr>
              <a:buFont typeface="Arial"/>
              <a:buChar char="»"/>
              <a:defRPr sz="2000" kern="1200">
                <a:solidFill>
                  <a:schemeClr val="tx1"/>
                </a:solidFill>
                <a:latin typeface="Arial"/>
                <a:ea typeface="+mn-ea"/>
                <a:cs typeface="Arial"/>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lvl="0">
              <a:defRPr/>
            </a:pPr>
            <a:endParaRPr lang="en-CA" sz="1600" dirty="0">
              <a:solidFill>
                <a:sysClr val="windowText" lastClr="000000"/>
              </a:solidFill>
              <a:latin typeface="Verdana" panose="020B0604030504040204" pitchFamily="34" charset="0"/>
              <a:ea typeface="Verdana" panose="020B0604030504040204" pitchFamily="34" charset="0"/>
              <a:cs typeface="Verdana" panose="020B0604030504040204" pitchFamily="34" charset="0"/>
            </a:endParaRPr>
          </a:p>
          <a:p>
            <a:pPr lvl="0">
              <a:defRPr/>
            </a:pPr>
            <a:endParaRPr lang="en-CA" sz="1200" dirty="0">
              <a:solidFill>
                <a:sysClr val="windowText" lastClr="000000"/>
              </a:solidFill>
              <a:latin typeface="Verdana" panose="020B0604030504040204" pitchFamily="34" charset="0"/>
              <a:ea typeface="Verdana" panose="020B0604030504040204" pitchFamily="34" charset="0"/>
              <a:cs typeface="Verdana" panose="020B0604030504040204" pitchFamily="34" charset="0"/>
            </a:endParaRPr>
          </a:p>
          <a:p>
            <a:pPr marL="342900" marR="0" lvl="0" indent="-342900" algn="l" defTabSz="457200" rtl="0" eaLnBrk="1" fontAlgn="auto" latinLnBrk="0" hangingPunct="1">
              <a:lnSpc>
                <a:spcPct val="100000"/>
              </a:lnSpc>
              <a:spcBef>
                <a:spcPct val="20000"/>
              </a:spcBef>
              <a:spcAft>
                <a:spcPts val="0"/>
              </a:spcAft>
              <a:buClr>
                <a:srgbClr val="7A82AA"/>
              </a:buClr>
              <a:buSzTx/>
              <a:buFont typeface="Arial"/>
              <a:buChar char="•"/>
              <a:tabLst/>
              <a:defRPr/>
            </a:pPr>
            <a:endParaRPr kumimoji="0" lang="en-CA" sz="1200" b="0" i="0" u="none" strike="noStrike" kern="1200" cap="none" spc="0" normalizeH="0" baseline="0" noProof="0" dirty="0" smtClean="0">
              <a:ln>
                <a:noFill/>
              </a:ln>
              <a:solidFill>
                <a:sysClr val="windowText" lastClr="000000"/>
              </a:solidFill>
              <a:effectLst/>
              <a:uLnTx/>
              <a:uFillTx/>
              <a:latin typeface="Verdana" panose="020B0604030504040204" pitchFamily="34" charset="0"/>
              <a:ea typeface="Verdana" panose="020B0604030504040204" pitchFamily="34" charset="0"/>
              <a:cs typeface="Verdana" panose="020B0604030504040204" pitchFamily="34" charset="0"/>
            </a:endParaRPr>
          </a:p>
        </p:txBody>
      </p:sp>
      <p:sp>
        <p:nvSpPr>
          <p:cNvPr id="4" name="Title 1"/>
          <p:cNvSpPr txBox="1">
            <a:spLocks/>
          </p:cNvSpPr>
          <p:nvPr/>
        </p:nvSpPr>
        <p:spPr>
          <a:xfrm>
            <a:off x="379562" y="267416"/>
            <a:ext cx="8307238" cy="845389"/>
          </a:xfrm>
          <a:prstGeom prst="rect">
            <a:avLst/>
          </a:prstGeom>
        </p:spPr>
        <p:txBody>
          <a:bodyPr vert="horz" lIns="91440" tIns="45720" rIns="91440" bIns="45720" rtlCol="0" anchor="ctr">
            <a:normAutofit fontScale="97500"/>
          </a:bodyPr>
          <a:lstStyle>
            <a:lvl1pPr algn="l" defTabSz="457200" rtl="0" eaLnBrk="1" latinLnBrk="0" hangingPunct="1">
              <a:spcBef>
                <a:spcPct val="0"/>
              </a:spcBef>
              <a:buNone/>
              <a:defRPr sz="3600" b="1" i="0" kern="1200">
                <a:solidFill>
                  <a:srgbClr val="7A82AA"/>
                </a:solidFill>
                <a:latin typeface="Arial"/>
                <a:ea typeface="+mj-ea"/>
                <a:cs typeface="Arial"/>
              </a:defRPr>
            </a:lvl1pPr>
          </a:lstStyle>
          <a:p>
            <a:pPr marL="0" marR="0" lvl="0" indent="0" algn="l" defTabSz="457200" rtl="0" eaLnBrk="1" fontAlgn="auto" latinLnBrk="0" hangingPunct="1">
              <a:lnSpc>
                <a:spcPct val="100000"/>
              </a:lnSpc>
              <a:spcBef>
                <a:spcPct val="0"/>
              </a:spcBef>
              <a:spcAft>
                <a:spcPts val="0"/>
              </a:spcAft>
              <a:buClrTx/>
              <a:buSzTx/>
              <a:buFontTx/>
              <a:buNone/>
              <a:tabLst/>
              <a:defRPr/>
            </a:pPr>
            <a:r>
              <a:rPr kumimoji="0" lang="en-CA" sz="2400" b="1" i="0" u="none" strike="noStrike" kern="1200" cap="none" spc="0" normalizeH="0" baseline="0" dirty="0" smtClean="0">
                <a:ln>
                  <a:noFill/>
                </a:ln>
                <a:solidFill>
                  <a:schemeClr val="tx1"/>
                </a:solidFill>
                <a:effectLst/>
                <a:uLnTx/>
                <a:uFillTx/>
                <a:latin typeface="Verdana" panose="020B0604030504040204" pitchFamily="34" charset="0"/>
                <a:ea typeface="Verdana" panose="020B0604030504040204" pitchFamily="34" charset="0"/>
                <a:cs typeface="Verdana" panose="020B0604030504040204" pitchFamily="34" charset="0"/>
              </a:rPr>
              <a:t>Outline</a:t>
            </a:r>
            <a:endParaRPr kumimoji="0" lang="en-CA" sz="2400" b="1" i="0" u="none" strike="noStrike" kern="1200" cap="none" spc="0" normalizeH="0" baseline="0" dirty="0">
              <a:ln>
                <a:noFill/>
              </a:ln>
              <a:solidFill>
                <a:schemeClr val="tx1"/>
              </a:solidFill>
              <a:effectLst/>
              <a:uLnTx/>
              <a:uFillTx/>
              <a:latin typeface="Verdana" panose="020B0604030504040204" pitchFamily="34" charset="0"/>
              <a:ea typeface="Verdana" panose="020B0604030504040204" pitchFamily="34" charset="0"/>
              <a:cs typeface="Verdana" panose="020B0604030504040204" pitchFamily="34" charset="0"/>
            </a:endParaRPr>
          </a:p>
        </p:txBody>
      </p:sp>
      <p:sp>
        <p:nvSpPr>
          <p:cNvPr id="6" name="TextBox 5"/>
          <p:cNvSpPr txBox="1"/>
          <p:nvPr/>
        </p:nvSpPr>
        <p:spPr>
          <a:xfrm>
            <a:off x="379562" y="1112805"/>
            <a:ext cx="8109345" cy="2585323"/>
          </a:xfrm>
          <a:prstGeom prst="rect">
            <a:avLst/>
          </a:prstGeom>
          <a:noFill/>
        </p:spPr>
        <p:txBody>
          <a:bodyPr wrap="square" rtlCol="0">
            <a:spAutoFit/>
          </a:bodyPr>
          <a:lstStyle/>
          <a:p>
            <a:pPr marL="342900" indent="-342900">
              <a:lnSpc>
                <a:spcPct val="150000"/>
              </a:lnSpc>
              <a:buFont typeface="+mj-lt"/>
              <a:buAutoNum type="arabicPeriod"/>
            </a:pPr>
            <a:r>
              <a:rPr lang="en-CA" sz="1600" dirty="0" smtClean="0">
                <a:latin typeface="Verdana" panose="020B0604030504040204" pitchFamily="34" charset="0"/>
                <a:ea typeface="Verdana" panose="020B0604030504040204" pitchFamily="34" charset="0"/>
              </a:rPr>
              <a:t>Background: Overview of Bill </a:t>
            </a:r>
            <a:r>
              <a:rPr lang="en-CA" sz="1600" dirty="0" smtClean="0">
                <a:latin typeface="Verdana" panose="020B0604030504040204" pitchFamily="34" charset="0"/>
                <a:ea typeface="Verdana" panose="020B0604030504040204" pitchFamily="34" charset="0"/>
              </a:rPr>
              <a:t>C-65</a:t>
            </a:r>
          </a:p>
          <a:p>
            <a:pPr marL="342900" indent="-342900">
              <a:lnSpc>
                <a:spcPct val="150000"/>
              </a:lnSpc>
              <a:buFont typeface="+mj-lt"/>
              <a:buAutoNum type="arabicPeriod"/>
            </a:pPr>
            <a:r>
              <a:rPr lang="en-CA" sz="1600" smtClean="0">
                <a:latin typeface="Verdana" panose="020B0604030504040204" pitchFamily="34" charset="0"/>
                <a:ea typeface="Verdana" panose="020B0604030504040204" pitchFamily="34" charset="0"/>
              </a:rPr>
              <a:t>Key </a:t>
            </a:r>
            <a:r>
              <a:rPr lang="en-CA" sz="1600" dirty="0" smtClean="0">
                <a:latin typeface="Verdana" panose="020B0604030504040204" pitchFamily="34" charset="0"/>
                <a:ea typeface="Verdana" panose="020B0604030504040204" pitchFamily="34" charset="0"/>
              </a:rPr>
              <a:t>Amendments to the Canada Labour Code</a:t>
            </a:r>
          </a:p>
          <a:p>
            <a:pPr marL="342900" indent="-342900">
              <a:lnSpc>
                <a:spcPct val="150000"/>
              </a:lnSpc>
              <a:buFont typeface="+mj-lt"/>
              <a:buAutoNum type="arabicPeriod"/>
            </a:pPr>
            <a:r>
              <a:rPr lang="en-CA" sz="1600" i="1" dirty="0" smtClean="0">
                <a:latin typeface="Verdana" panose="020B0604030504040204" pitchFamily="34" charset="0"/>
                <a:ea typeface="Verdana" panose="020B0604030504040204" pitchFamily="34" charset="0"/>
              </a:rPr>
              <a:t>Work Place Harassment and Violence Prevention Regulations</a:t>
            </a:r>
            <a:endParaRPr lang="en-CA" sz="1600" dirty="0" smtClean="0">
              <a:latin typeface="Verdana" panose="020B0604030504040204" pitchFamily="34" charset="0"/>
              <a:ea typeface="Verdana" panose="020B0604030504040204" pitchFamily="34" charset="0"/>
            </a:endParaRPr>
          </a:p>
          <a:p>
            <a:pPr marL="342900" indent="-342900">
              <a:lnSpc>
                <a:spcPct val="150000"/>
              </a:lnSpc>
              <a:buFont typeface="+mj-lt"/>
              <a:buAutoNum type="arabicPeriod"/>
            </a:pPr>
            <a:r>
              <a:rPr lang="en-CA" sz="1600" dirty="0" smtClean="0">
                <a:latin typeface="Verdana" panose="020B0604030504040204" pitchFamily="34" charset="0"/>
                <a:ea typeface="Verdana" panose="020B0604030504040204" pitchFamily="34" charset="0"/>
              </a:rPr>
              <a:t>Stakeholder Engagement</a:t>
            </a:r>
          </a:p>
          <a:p>
            <a:pPr marL="342900" indent="-342900">
              <a:lnSpc>
                <a:spcPct val="150000"/>
              </a:lnSpc>
              <a:buFont typeface="+mj-lt"/>
              <a:buAutoNum type="arabicPeriod"/>
            </a:pPr>
            <a:r>
              <a:rPr lang="en-CA" sz="1600" dirty="0" smtClean="0">
                <a:latin typeface="Verdana" panose="020B0604030504040204" pitchFamily="34" charset="0"/>
                <a:ea typeface="Verdana" panose="020B0604030504040204" pitchFamily="34" charset="0"/>
              </a:rPr>
              <a:t>Employer Obligations</a:t>
            </a:r>
          </a:p>
          <a:p>
            <a:pPr marL="342900" indent="-342900">
              <a:lnSpc>
                <a:spcPct val="150000"/>
              </a:lnSpc>
              <a:buFont typeface="+mj-lt"/>
              <a:buAutoNum type="arabicPeriod"/>
            </a:pPr>
            <a:r>
              <a:rPr lang="en-CA" sz="1600" dirty="0" smtClean="0">
                <a:latin typeface="Verdana" panose="020B0604030504040204" pitchFamily="34" charset="0"/>
                <a:ea typeface="Verdana" panose="020B0604030504040204" pitchFamily="34" charset="0"/>
              </a:rPr>
              <a:t>Resources to Support Implementation </a:t>
            </a:r>
          </a:p>
          <a:p>
            <a:pPr marL="285750" indent="-285750">
              <a:buFontTx/>
              <a:buChar char="-"/>
            </a:pPr>
            <a:endParaRPr lang="en-CA" dirty="0"/>
          </a:p>
        </p:txBody>
      </p:sp>
    </p:spTree>
    <p:extLst>
      <p:ext uri="{BB962C8B-B14F-4D97-AF65-F5344CB8AC3E}">
        <p14:creationId xmlns:p14="http://schemas.microsoft.com/office/powerpoint/2010/main" val="3359830889"/>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ABCE2B6B-7FFE-FA46-BED3-31567387080B}" type="slidenum">
              <a:rPr lang="en-US" smtClean="0"/>
              <a:t>20</a:t>
            </a:fld>
            <a:endParaRPr lang="en-US"/>
          </a:p>
        </p:txBody>
      </p:sp>
      <p:graphicFrame>
        <p:nvGraphicFramePr>
          <p:cNvPr id="3" name="Table 2"/>
          <p:cNvGraphicFramePr>
            <a:graphicFrameLocks noGrp="1"/>
          </p:cNvGraphicFramePr>
          <p:nvPr>
            <p:extLst/>
          </p:nvPr>
        </p:nvGraphicFramePr>
        <p:xfrm>
          <a:off x="511520" y="1279894"/>
          <a:ext cx="8175280" cy="4424680"/>
        </p:xfrm>
        <a:graphic>
          <a:graphicData uri="http://schemas.openxmlformats.org/drawingml/2006/table">
            <a:tbl>
              <a:tblPr firstRow="1" bandRow="1">
                <a:tableStyleId>{5C22544A-7EE6-4342-B048-85BDC9FD1C3A}</a:tableStyleId>
              </a:tblPr>
              <a:tblGrid>
                <a:gridCol w="1842381">
                  <a:extLst>
                    <a:ext uri="{9D8B030D-6E8A-4147-A177-3AD203B41FA5}">
                      <a16:colId xmlns:a16="http://schemas.microsoft.com/office/drawing/2014/main" val="1282579597"/>
                    </a:ext>
                  </a:extLst>
                </a:gridCol>
                <a:gridCol w="1982709">
                  <a:extLst>
                    <a:ext uri="{9D8B030D-6E8A-4147-A177-3AD203B41FA5}">
                      <a16:colId xmlns:a16="http://schemas.microsoft.com/office/drawing/2014/main" val="2531176465"/>
                    </a:ext>
                  </a:extLst>
                </a:gridCol>
                <a:gridCol w="1511929">
                  <a:extLst>
                    <a:ext uri="{9D8B030D-6E8A-4147-A177-3AD203B41FA5}">
                      <a16:colId xmlns:a16="http://schemas.microsoft.com/office/drawing/2014/main" val="428409181"/>
                    </a:ext>
                  </a:extLst>
                </a:gridCol>
                <a:gridCol w="2838261">
                  <a:extLst>
                    <a:ext uri="{9D8B030D-6E8A-4147-A177-3AD203B41FA5}">
                      <a16:colId xmlns:a16="http://schemas.microsoft.com/office/drawing/2014/main" val="520850577"/>
                    </a:ext>
                  </a:extLst>
                </a:gridCol>
              </a:tblGrid>
              <a:tr h="370840">
                <a:tc>
                  <a:txBody>
                    <a:bodyPr/>
                    <a:lstStyle/>
                    <a:p>
                      <a:r>
                        <a:rPr lang="en-CA" sz="1400" dirty="0" smtClean="0"/>
                        <a:t>Project Lead</a:t>
                      </a:r>
                      <a:endParaRPr lang="en-CA" sz="1400" dirty="0"/>
                    </a:p>
                  </a:txBody>
                  <a:tcPr/>
                </a:tc>
                <a:tc>
                  <a:txBody>
                    <a:bodyPr/>
                    <a:lstStyle/>
                    <a:p>
                      <a:r>
                        <a:rPr lang="en-CA" sz="1400" dirty="0" smtClean="0"/>
                        <a:t>Partners</a:t>
                      </a:r>
                      <a:endParaRPr lang="en-CA" sz="1400" dirty="0"/>
                    </a:p>
                  </a:txBody>
                  <a:tcPr/>
                </a:tc>
                <a:tc>
                  <a:txBody>
                    <a:bodyPr/>
                    <a:lstStyle/>
                    <a:p>
                      <a:r>
                        <a:rPr lang="en-CA" sz="1400" dirty="0" smtClean="0"/>
                        <a:t>Project Title</a:t>
                      </a:r>
                      <a:endParaRPr lang="en-CA" sz="1400" dirty="0"/>
                    </a:p>
                  </a:txBody>
                  <a:tcPr/>
                </a:tc>
                <a:tc>
                  <a:txBody>
                    <a:bodyPr/>
                    <a:lstStyle/>
                    <a:p>
                      <a:r>
                        <a:rPr lang="en-CA" sz="1400" dirty="0" smtClean="0"/>
                        <a:t>Project</a:t>
                      </a:r>
                      <a:r>
                        <a:rPr lang="en-CA" sz="1400" baseline="0" dirty="0" smtClean="0"/>
                        <a:t> Aim</a:t>
                      </a:r>
                      <a:endParaRPr lang="en-CA" sz="1400" dirty="0"/>
                    </a:p>
                  </a:txBody>
                  <a:tcPr/>
                </a:tc>
                <a:extLst>
                  <a:ext uri="{0D108BD9-81ED-4DB2-BD59-A6C34878D82A}">
                    <a16:rowId xmlns:a16="http://schemas.microsoft.com/office/drawing/2014/main" val="833854248"/>
                  </a:ext>
                </a:extLst>
              </a:tr>
              <a:tr h="370840">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CA" sz="1300" b="0" i="0" u="none" strike="noStrike" kern="1200" cap="none" spc="0" normalizeH="0" baseline="0" noProof="0" dirty="0" smtClean="0">
                          <a:ln>
                            <a:noFill/>
                          </a:ln>
                          <a:solidFill>
                            <a:prstClr val="black"/>
                          </a:solidFill>
                          <a:effectLst/>
                          <a:uLnTx/>
                          <a:uFillTx/>
                          <a:latin typeface="+mn-lt"/>
                          <a:ea typeface="+mn-ea"/>
                          <a:cs typeface="+mn-cs"/>
                        </a:rPr>
                        <a:t>Western University - Centre for Research and Education on Violence Against Women and Children at Western University</a:t>
                      </a:r>
                    </a:p>
                    <a:p>
                      <a:r>
                        <a:rPr lang="en-CA" sz="1300" dirty="0" smtClean="0">
                          <a:latin typeface="+mn-lt"/>
                        </a:rPr>
                        <a:t>Project # 16428047</a:t>
                      </a:r>
                    </a:p>
                    <a:p>
                      <a:r>
                        <a:rPr lang="en-CA" sz="1300" dirty="0" smtClean="0">
                          <a:latin typeface="+mn-lt"/>
                        </a:rPr>
                        <a:t>$874,196</a:t>
                      </a:r>
                      <a:endParaRPr lang="en-CA" sz="1300" dirty="0">
                        <a:latin typeface="+mn-lt"/>
                      </a:endParaRPr>
                    </a:p>
                  </a:txBody>
                  <a:tcPr/>
                </a:tc>
                <a:tc>
                  <a:txBody>
                    <a:bodyPr/>
                    <a:lstStyle/>
                    <a:p>
                      <a:pPr marL="0" marR="0" lvl="0" indent="0" algn="l" defTabSz="4572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en-CA" sz="1300" b="0" i="0" u="none" strike="noStrike" kern="1200" cap="none" spc="0" normalizeH="0" baseline="0" noProof="0" dirty="0" smtClean="0">
                          <a:ln>
                            <a:noFill/>
                          </a:ln>
                          <a:solidFill>
                            <a:prstClr val="black"/>
                          </a:solidFill>
                          <a:effectLst/>
                          <a:uLnTx/>
                          <a:uFillTx/>
                          <a:latin typeface="+mn-lt"/>
                          <a:ea typeface="+mn-ea"/>
                          <a:cs typeface="+mn-cs"/>
                        </a:rPr>
                        <a:t>Canadian Women’s Foundation, #</a:t>
                      </a:r>
                      <a:r>
                        <a:rPr kumimoji="0" lang="en-CA" sz="1300" b="0" i="0" u="none" strike="noStrike" kern="1200" cap="none" spc="0" normalizeH="0" baseline="0" noProof="0" dirty="0" err="1" smtClean="0">
                          <a:ln>
                            <a:noFill/>
                          </a:ln>
                          <a:solidFill>
                            <a:prstClr val="black"/>
                          </a:solidFill>
                          <a:effectLst/>
                          <a:uLnTx/>
                          <a:uFillTx/>
                          <a:latin typeface="+mn-lt"/>
                          <a:ea typeface="+mn-ea"/>
                          <a:cs typeface="+mn-cs"/>
                        </a:rPr>
                        <a:t>AfterMeToo</a:t>
                      </a:r>
                      <a:r>
                        <a:rPr kumimoji="0" lang="en-CA" sz="1300" b="0" i="0" u="none" strike="noStrike" kern="1200" cap="none" spc="0" normalizeH="0" baseline="0" noProof="0" dirty="0" smtClean="0">
                          <a:ln>
                            <a:noFill/>
                          </a:ln>
                          <a:solidFill>
                            <a:prstClr val="black"/>
                          </a:solidFill>
                          <a:effectLst/>
                          <a:uLnTx/>
                          <a:uFillTx/>
                          <a:latin typeface="+mn-lt"/>
                          <a:ea typeface="+mn-ea"/>
                          <a:cs typeface="+mn-cs"/>
                        </a:rPr>
                        <a:t>, Canadian Labour Congress (CLC), and University of Toronto</a:t>
                      </a:r>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CA" sz="1300" i="1" dirty="0" smtClean="0">
                          <a:latin typeface="+mn-lt"/>
                        </a:rPr>
                        <a:t>Research &amp; Training for Vulnerable Workers Experiencing Sexual Violence</a:t>
                      </a:r>
                      <a:endParaRPr lang="en-CA" sz="1300" dirty="0" smtClean="0">
                        <a:latin typeface="+mn-lt"/>
                      </a:endParaRPr>
                    </a:p>
                    <a:p>
                      <a:endParaRPr lang="en-CA" sz="1300" dirty="0">
                        <a:latin typeface="+mn-lt"/>
                      </a:endParaRPr>
                    </a:p>
                  </a:txBody>
                  <a:tcPr/>
                </a:tc>
                <a:tc>
                  <a:txBody>
                    <a:bodyPr/>
                    <a:lstStyle/>
                    <a:p>
                      <a:r>
                        <a:rPr lang="en-CA" sz="1300" spc="-10" dirty="0" smtClean="0">
                          <a:effectLst/>
                          <a:latin typeface="+mn-lt"/>
                          <a:ea typeface="Times New Roman" panose="02020603050405020304" pitchFamily="18" charset="0"/>
                        </a:rPr>
                        <a:t>One-stop online platform that will provide tools and resources for vulnerable workers and</a:t>
                      </a:r>
                      <a:r>
                        <a:rPr lang="en-CA" sz="1300" spc="-10" baseline="0" dirty="0" smtClean="0">
                          <a:effectLst/>
                          <a:latin typeface="+mn-lt"/>
                          <a:ea typeface="Times New Roman" panose="02020603050405020304" pitchFamily="18" charset="0"/>
                        </a:rPr>
                        <a:t> </a:t>
                      </a:r>
                      <a:r>
                        <a:rPr lang="en-CA" sz="1300" spc="-10" dirty="0" smtClean="0">
                          <a:effectLst/>
                          <a:latin typeface="+mn-lt"/>
                          <a:ea typeface="Times New Roman" panose="02020603050405020304" pitchFamily="18" charset="0"/>
                        </a:rPr>
                        <a:t>access to support resources. </a:t>
                      </a:r>
                      <a:endParaRPr lang="en-CA" sz="1300" dirty="0">
                        <a:latin typeface="+mn-lt"/>
                      </a:endParaRPr>
                    </a:p>
                  </a:txBody>
                  <a:tcPr/>
                </a:tc>
                <a:extLst>
                  <a:ext uri="{0D108BD9-81ED-4DB2-BD59-A6C34878D82A}">
                    <a16:rowId xmlns:a16="http://schemas.microsoft.com/office/drawing/2014/main" val="1421938082"/>
                  </a:ext>
                </a:extLst>
              </a:tr>
              <a:tr h="370840">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CA" sz="1300" b="0" i="0" u="none" strike="noStrike" kern="1200" cap="none" spc="0" normalizeH="0" baseline="0" noProof="0" dirty="0" smtClean="0">
                          <a:ln>
                            <a:noFill/>
                          </a:ln>
                          <a:solidFill>
                            <a:prstClr val="black"/>
                          </a:solidFill>
                          <a:effectLst/>
                          <a:uLnTx/>
                          <a:uFillTx/>
                          <a:latin typeface="+mn-lt"/>
                          <a:ea typeface="+mn-ea"/>
                          <a:cs typeface="+mn-cs"/>
                        </a:rPr>
                        <a:t>Centre for Research and Education on Violence Against Women and Children</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CA" sz="1300" b="0" i="0" u="none" strike="noStrike" kern="1200" cap="none" spc="0" normalizeH="0" baseline="0" noProof="0" dirty="0" smtClean="0">
                          <a:ln>
                            <a:noFill/>
                          </a:ln>
                          <a:solidFill>
                            <a:prstClr val="black"/>
                          </a:solidFill>
                          <a:effectLst/>
                          <a:uLnTx/>
                          <a:uFillTx/>
                          <a:latin typeface="+mn-lt"/>
                          <a:ea typeface="+mn-ea"/>
                          <a:cs typeface="+mn-cs"/>
                        </a:rPr>
                        <a:t>Project #</a:t>
                      </a:r>
                      <a:r>
                        <a:rPr lang="en-CA" sz="1400" dirty="0" smtClean="0"/>
                        <a:t>015945462</a:t>
                      </a:r>
                      <a:endParaRPr kumimoji="0" lang="en-CA" sz="1300" b="0" i="0" u="none" strike="noStrike" kern="1200" cap="none" spc="0" normalizeH="0" baseline="0" noProof="0" dirty="0" smtClean="0">
                        <a:ln>
                          <a:noFill/>
                        </a:ln>
                        <a:solidFill>
                          <a:prstClr val="black"/>
                        </a:solidFill>
                        <a:effectLst/>
                        <a:uLnTx/>
                        <a:uFillTx/>
                        <a:latin typeface="+mn-lt"/>
                        <a:ea typeface="+mn-ea"/>
                        <a:cs typeface="+mn-cs"/>
                      </a:endParaRPr>
                    </a:p>
                    <a:p>
                      <a:r>
                        <a:rPr lang="en-CA" sz="1300" dirty="0" smtClean="0">
                          <a:latin typeface="+mn-lt"/>
                        </a:rPr>
                        <a:t>$2,088,828</a:t>
                      </a:r>
                      <a:endParaRPr lang="en-CA" sz="1300" dirty="0">
                        <a:latin typeface="+mn-lt"/>
                      </a:endParaRPr>
                    </a:p>
                  </a:txBody>
                  <a:tcPr/>
                </a:tc>
                <a:tc>
                  <a:txBody>
                    <a:bodyPr/>
                    <a:lstStyle/>
                    <a:p>
                      <a:pPr marL="0" marR="0" lvl="0" indent="0" algn="l" defTabSz="4572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en-CA" sz="1300" b="0" i="0" u="none" strike="noStrike" kern="1200" cap="none" spc="0" normalizeH="0" baseline="0" noProof="0" dirty="0" smtClean="0">
                          <a:ln>
                            <a:noFill/>
                          </a:ln>
                          <a:solidFill>
                            <a:prstClr val="black"/>
                          </a:solidFill>
                          <a:effectLst/>
                          <a:uLnTx/>
                          <a:uFillTx/>
                          <a:latin typeface="+mn-lt"/>
                          <a:ea typeface="+mn-ea"/>
                          <a:cs typeface="+mn-cs"/>
                        </a:rPr>
                        <a:t>FETCO and CLC</a:t>
                      </a:r>
                    </a:p>
                    <a:p>
                      <a:endParaRPr lang="en-CA" sz="1300" dirty="0">
                        <a:latin typeface="+mn-lt"/>
                      </a:endParaRPr>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CA" sz="1300" b="0" i="1" u="none" strike="noStrike" kern="1200" cap="none" spc="0" normalizeH="0" baseline="0" noProof="0" dirty="0" smtClean="0">
                          <a:ln>
                            <a:noFill/>
                          </a:ln>
                          <a:solidFill>
                            <a:prstClr val="black"/>
                          </a:solidFill>
                          <a:effectLst/>
                          <a:uLnTx/>
                          <a:uFillTx/>
                          <a:latin typeface="+mn-lt"/>
                          <a:ea typeface="+mn-ea"/>
                          <a:cs typeface="+mn-cs"/>
                        </a:rPr>
                        <a:t>Addressing Domestic Violence in the Workplace through Collaboration</a:t>
                      </a:r>
                      <a:endParaRPr kumimoji="0" lang="en-CA" sz="1300" b="0" i="0" u="none" strike="noStrike" kern="1200" cap="none" spc="0" normalizeH="0" baseline="0" noProof="0" dirty="0" smtClean="0">
                        <a:ln>
                          <a:noFill/>
                        </a:ln>
                        <a:solidFill>
                          <a:prstClr val="black"/>
                        </a:solidFill>
                        <a:effectLst/>
                        <a:uLnTx/>
                        <a:uFillTx/>
                        <a:latin typeface="+mn-lt"/>
                        <a:ea typeface="+mn-ea"/>
                        <a:cs typeface="+mn-cs"/>
                      </a:endParaRPr>
                    </a:p>
                  </a:txBody>
                  <a:tcPr/>
                </a:tc>
                <a:tc>
                  <a:txBody>
                    <a:bodyPr/>
                    <a:lstStyle/>
                    <a:p>
                      <a:r>
                        <a:rPr lang="en-CA" sz="1300" spc="-10" dirty="0" smtClean="0">
                          <a:effectLst/>
                          <a:latin typeface="+mn-lt"/>
                          <a:ea typeface="Times New Roman" panose="02020603050405020304" pitchFamily="18" charset="0"/>
                        </a:rPr>
                        <a:t>Tools and resources for employers to respond effectively to harassment and violence associated with domestic violence in the workplace.</a:t>
                      </a:r>
                      <a:endParaRPr lang="en-CA" sz="1300" dirty="0">
                        <a:latin typeface="+mn-lt"/>
                      </a:endParaRPr>
                    </a:p>
                  </a:txBody>
                  <a:tcPr/>
                </a:tc>
                <a:extLst>
                  <a:ext uri="{0D108BD9-81ED-4DB2-BD59-A6C34878D82A}">
                    <a16:rowId xmlns:a16="http://schemas.microsoft.com/office/drawing/2014/main" val="7709328"/>
                  </a:ext>
                </a:extLst>
              </a:tr>
              <a:tr h="370840">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CA" sz="1300" b="0" i="0" u="none" strike="noStrike" kern="1200" cap="none" spc="0" normalizeH="0" baseline="0" noProof="0" dirty="0" smtClean="0">
                          <a:ln>
                            <a:noFill/>
                          </a:ln>
                          <a:solidFill>
                            <a:prstClr val="black"/>
                          </a:solidFill>
                          <a:effectLst/>
                          <a:uLnTx/>
                          <a:uFillTx/>
                          <a:latin typeface="+mn-lt"/>
                          <a:ea typeface="+mn-ea"/>
                          <a:cs typeface="+mn-cs"/>
                        </a:rPr>
                        <a:t>Canadian Women’s Foundation (CWF)</a:t>
                      </a:r>
                    </a:p>
                    <a:p>
                      <a:r>
                        <a:rPr lang="en-CA" sz="1300" dirty="0" smtClean="0">
                          <a:latin typeface="+mn-lt"/>
                        </a:rPr>
                        <a:t>Project #15972862</a:t>
                      </a:r>
                    </a:p>
                    <a:p>
                      <a:r>
                        <a:rPr lang="en-CA" sz="1300" dirty="0" smtClean="0">
                          <a:latin typeface="+mn-lt"/>
                        </a:rPr>
                        <a:t>$2,786,696</a:t>
                      </a:r>
                      <a:endParaRPr lang="en-CA" sz="1300" dirty="0">
                        <a:latin typeface="+mn-lt"/>
                      </a:endParaRPr>
                    </a:p>
                  </a:txBody>
                  <a:tcPr/>
                </a:tc>
                <a:tc>
                  <a:txBody>
                    <a:bodyPr/>
                    <a:lstStyle/>
                    <a:p>
                      <a:pPr marL="0" marR="0" lvl="0" indent="0" algn="l" defTabSz="4572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en-CA" sz="1300" b="0" i="0" u="none" strike="noStrike" kern="1200" cap="none" spc="0" normalizeH="0" baseline="0" noProof="0" dirty="0" smtClean="0">
                          <a:ln>
                            <a:noFill/>
                          </a:ln>
                          <a:solidFill>
                            <a:prstClr val="black"/>
                          </a:solidFill>
                          <a:effectLst/>
                          <a:uLnTx/>
                          <a:uFillTx/>
                          <a:latin typeface="+mn-lt"/>
                          <a:ea typeface="+mn-ea"/>
                          <a:cs typeface="+mn-cs"/>
                        </a:rPr>
                        <a:t>#</a:t>
                      </a:r>
                      <a:r>
                        <a:rPr kumimoji="0" lang="en-CA" sz="1300" b="0" i="0" u="none" strike="noStrike" kern="1200" cap="none" spc="0" normalizeH="0" baseline="0" noProof="0" dirty="0" err="1" smtClean="0">
                          <a:ln>
                            <a:noFill/>
                          </a:ln>
                          <a:solidFill>
                            <a:prstClr val="black"/>
                          </a:solidFill>
                          <a:effectLst/>
                          <a:uLnTx/>
                          <a:uFillTx/>
                          <a:latin typeface="+mn-lt"/>
                          <a:ea typeface="+mn-ea"/>
                          <a:cs typeface="+mn-cs"/>
                        </a:rPr>
                        <a:t>AfterMeToo</a:t>
                      </a:r>
                      <a:r>
                        <a:rPr kumimoji="0" lang="en-CA" sz="1300" b="0" i="0" u="none" strike="noStrike" kern="1200" cap="none" spc="0" normalizeH="0" baseline="0" noProof="0" dirty="0" smtClean="0">
                          <a:ln>
                            <a:noFill/>
                          </a:ln>
                          <a:solidFill>
                            <a:prstClr val="black"/>
                          </a:solidFill>
                          <a:effectLst/>
                          <a:uLnTx/>
                          <a:uFillTx/>
                          <a:latin typeface="+mn-lt"/>
                          <a:ea typeface="+mn-ea"/>
                          <a:cs typeface="+mn-cs"/>
                        </a:rPr>
                        <a:t> and Aboriginal Peoples Television Network (APTN)</a:t>
                      </a:r>
                    </a:p>
                    <a:p>
                      <a:endParaRPr lang="en-CA" sz="1300" dirty="0">
                        <a:latin typeface="+mn-lt"/>
                      </a:endParaRPr>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CA" sz="1300" b="0" i="1" u="none" strike="noStrike" kern="1200" cap="none" spc="0" normalizeH="0" baseline="0" noProof="0" dirty="0" smtClean="0">
                          <a:ln>
                            <a:noFill/>
                          </a:ln>
                          <a:solidFill>
                            <a:prstClr val="black"/>
                          </a:solidFill>
                          <a:effectLst/>
                          <a:uLnTx/>
                          <a:uFillTx/>
                          <a:latin typeface="+mn-lt"/>
                          <a:ea typeface="+mn-ea"/>
                          <a:cs typeface="+mn-cs"/>
                        </a:rPr>
                        <a:t>Roadmap to Future Workplaces</a:t>
                      </a:r>
                      <a:endParaRPr kumimoji="0" lang="en-CA" sz="1300" b="0" i="0" u="none" strike="noStrike" kern="1200" cap="none" spc="0" normalizeH="0" baseline="0" noProof="0" dirty="0" smtClean="0">
                        <a:ln>
                          <a:noFill/>
                        </a:ln>
                        <a:solidFill>
                          <a:prstClr val="black"/>
                        </a:solidFill>
                        <a:effectLst/>
                        <a:uLnTx/>
                        <a:uFillTx/>
                        <a:latin typeface="+mn-lt"/>
                        <a:ea typeface="+mn-ea"/>
                        <a:cs typeface="+mn-cs"/>
                      </a:endParaRPr>
                    </a:p>
                    <a:p>
                      <a:endParaRPr lang="en-CA" sz="1300" dirty="0">
                        <a:latin typeface="+mn-lt"/>
                      </a:endParaRPr>
                    </a:p>
                  </a:txBody>
                  <a:tcPr/>
                </a:tc>
                <a:tc>
                  <a:txBody>
                    <a:bodyPr/>
                    <a:lstStyle/>
                    <a:p>
                      <a:r>
                        <a:rPr lang="en-CA" sz="1300" spc="-10" dirty="0" smtClean="0">
                          <a:effectLst/>
                          <a:latin typeface="+mn-lt"/>
                          <a:ea typeface="Times New Roman" panose="02020603050405020304" pitchFamily="18" charset="0"/>
                        </a:rPr>
                        <a:t>Culturally sensitive occupational health and safety tools and resources for workers, union representatives and employers, with a focus on vulnerable workers. </a:t>
                      </a:r>
                      <a:endParaRPr lang="en-CA" sz="1300" dirty="0">
                        <a:latin typeface="+mn-lt"/>
                      </a:endParaRPr>
                    </a:p>
                  </a:txBody>
                  <a:tcPr/>
                </a:tc>
                <a:extLst>
                  <a:ext uri="{0D108BD9-81ED-4DB2-BD59-A6C34878D82A}">
                    <a16:rowId xmlns:a16="http://schemas.microsoft.com/office/drawing/2014/main" val="848828100"/>
                  </a:ext>
                </a:extLst>
              </a:tr>
            </a:tbl>
          </a:graphicData>
        </a:graphic>
      </p:graphicFrame>
      <p:sp>
        <p:nvSpPr>
          <p:cNvPr id="5" name="Title 1"/>
          <p:cNvSpPr txBox="1">
            <a:spLocks/>
          </p:cNvSpPr>
          <p:nvPr/>
        </p:nvSpPr>
        <p:spPr>
          <a:xfrm>
            <a:off x="452438" y="128016"/>
            <a:ext cx="8691561" cy="814959"/>
          </a:xfrm>
          <a:prstGeom prst="rect">
            <a:avLst/>
          </a:prstGeom>
        </p:spPr>
        <p:txBody>
          <a:bodyPr vert="horz" lIns="91440" tIns="421200" rIns="91440" bIns="45720" rtlCol="0" anchor="ctr" anchorCtr="0">
            <a:no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algn="l"/>
            <a:r>
              <a:rPr lang="en-CA" sz="2400" b="1" dirty="0" smtClean="0">
                <a:latin typeface="Verdana" panose="020B0604030504040204" pitchFamily="34" charset="0"/>
                <a:ea typeface="Verdana" panose="020B0604030504040204" pitchFamily="34" charset="0"/>
              </a:rPr>
              <a:t>Annex A: Contribution Agreement Projects</a:t>
            </a:r>
            <a:endParaRPr lang="en-US" sz="2400" b="1" dirty="0">
              <a:latin typeface="Verdana" panose="020B0604030504040204" pitchFamily="34" charset="0"/>
              <a:ea typeface="Verdana" panose="020B0604030504040204" pitchFamily="34" charset="0"/>
              <a:cs typeface="Verdana"/>
            </a:endParaRPr>
          </a:p>
        </p:txBody>
      </p:sp>
    </p:spTree>
    <p:extLst>
      <p:ext uri="{BB962C8B-B14F-4D97-AF65-F5344CB8AC3E}">
        <p14:creationId xmlns:p14="http://schemas.microsoft.com/office/powerpoint/2010/main" val="67968781"/>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ABCE2B6B-7FFE-FA46-BED3-31567387080B}" type="slidenum">
              <a:rPr lang="en-US" smtClean="0"/>
              <a:t>21</a:t>
            </a:fld>
            <a:endParaRPr lang="en-US"/>
          </a:p>
        </p:txBody>
      </p:sp>
      <p:sp>
        <p:nvSpPr>
          <p:cNvPr id="4" name="Title 1"/>
          <p:cNvSpPr txBox="1">
            <a:spLocks/>
          </p:cNvSpPr>
          <p:nvPr/>
        </p:nvSpPr>
        <p:spPr>
          <a:xfrm>
            <a:off x="452438" y="128016"/>
            <a:ext cx="8691561" cy="814959"/>
          </a:xfrm>
          <a:prstGeom prst="rect">
            <a:avLst/>
          </a:prstGeom>
        </p:spPr>
        <p:txBody>
          <a:bodyPr vert="horz" lIns="91440" tIns="421200" rIns="91440" bIns="45720" rtlCol="0" anchor="ctr" anchorCtr="0">
            <a:no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algn="l"/>
            <a:r>
              <a:rPr lang="en-CA" sz="2400" b="1" dirty="0" smtClean="0">
                <a:latin typeface="Verdana" panose="020B0604030504040204" pitchFamily="34" charset="0"/>
                <a:ea typeface="Verdana" panose="020B0604030504040204" pitchFamily="34" charset="0"/>
              </a:rPr>
              <a:t>Annex A: Contribution Agreement Projects</a:t>
            </a:r>
            <a:endParaRPr lang="en-US" sz="2400" b="1" dirty="0">
              <a:latin typeface="Verdana" panose="020B0604030504040204" pitchFamily="34" charset="0"/>
              <a:ea typeface="Verdana" panose="020B0604030504040204" pitchFamily="34" charset="0"/>
              <a:cs typeface="Verdana"/>
            </a:endParaRPr>
          </a:p>
        </p:txBody>
      </p:sp>
      <p:graphicFrame>
        <p:nvGraphicFramePr>
          <p:cNvPr id="5" name="Table 4"/>
          <p:cNvGraphicFramePr>
            <a:graphicFrameLocks noGrp="1"/>
          </p:cNvGraphicFramePr>
          <p:nvPr>
            <p:extLst/>
          </p:nvPr>
        </p:nvGraphicFramePr>
        <p:xfrm>
          <a:off x="452438" y="1146411"/>
          <a:ext cx="8175280" cy="4776716"/>
        </p:xfrm>
        <a:graphic>
          <a:graphicData uri="http://schemas.openxmlformats.org/drawingml/2006/table">
            <a:tbl>
              <a:tblPr firstRow="1" bandRow="1">
                <a:tableStyleId>{5C22544A-7EE6-4342-B048-85BDC9FD1C3A}</a:tableStyleId>
              </a:tblPr>
              <a:tblGrid>
                <a:gridCol w="1493823">
                  <a:extLst>
                    <a:ext uri="{9D8B030D-6E8A-4147-A177-3AD203B41FA5}">
                      <a16:colId xmlns:a16="http://schemas.microsoft.com/office/drawing/2014/main" val="1282579597"/>
                    </a:ext>
                  </a:extLst>
                </a:gridCol>
                <a:gridCol w="1756372">
                  <a:extLst>
                    <a:ext uri="{9D8B030D-6E8A-4147-A177-3AD203B41FA5}">
                      <a16:colId xmlns:a16="http://schemas.microsoft.com/office/drawing/2014/main" val="2531176465"/>
                    </a:ext>
                  </a:extLst>
                </a:gridCol>
                <a:gridCol w="1846907">
                  <a:extLst>
                    <a:ext uri="{9D8B030D-6E8A-4147-A177-3AD203B41FA5}">
                      <a16:colId xmlns:a16="http://schemas.microsoft.com/office/drawing/2014/main" val="428409181"/>
                    </a:ext>
                  </a:extLst>
                </a:gridCol>
                <a:gridCol w="3078178">
                  <a:extLst>
                    <a:ext uri="{9D8B030D-6E8A-4147-A177-3AD203B41FA5}">
                      <a16:colId xmlns:a16="http://schemas.microsoft.com/office/drawing/2014/main" val="520850577"/>
                    </a:ext>
                  </a:extLst>
                </a:gridCol>
              </a:tblGrid>
              <a:tr h="343648">
                <a:tc>
                  <a:txBody>
                    <a:bodyPr/>
                    <a:lstStyle/>
                    <a:p>
                      <a:r>
                        <a:rPr lang="en-CA" sz="1400" dirty="0" smtClean="0"/>
                        <a:t>Project Lead</a:t>
                      </a:r>
                      <a:endParaRPr lang="en-CA" sz="1400" dirty="0"/>
                    </a:p>
                  </a:txBody>
                  <a:tcPr/>
                </a:tc>
                <a:tc>
                  <a:txBody>
                    <a:bodyPr/>
                    <a:lstStyle/>
                    <a:p>
                      <a:r>
                        <a:rPr lang="en-CA" sz="1400" dirty="0" smtClean="0"/>
                        <a:t>Partners</a:t>
                      </a:r>
                      <a:endParaRPr lang="en-CA" sz="1400" dirty="0"/>
                    </a:p>
                  </a:txBody>
                  <a:tcPr/>
                </a:tc>
                <a:tc>
                  <a:txBody>
                    <a:bodyPr/>
                    <a:lstStyle/>
                    <a:p>
                      <a:r>
                        <a:rPr lang="en-CA" sz="1400" dirty="0" smtClean="0"/>
                        <a:t>Project Title</a:t>
                      </a:r>
                      <a:endParaRPr lang="en-CA" sz="1400" dirty="0"/>
                    </a:p>
                  </a:txBody>
                  <a:tcPr/>
                </a:tc>
                <a:tc>
                  <a:txBody>
                    <a:bodyPr/>
                    <a:lstStyle/>
                    <a:p>
                      <a:r>
                        <a:rPr lang="en-CA" sz="1400" dirty="0" smtClean="0"/>
                        <a:t>Project</a:t>
                      </a:r>
                      <a:r>
                        <a:rPr lang="en-CA" sz="1400" baseline="0" dirty="0" smtClean="0"/>
                        <a:t> Aim</a:t>
                      </a:r>
                      <a:endParaRPr lang="en-CA" sz="1400" dirty="0"/>
                    </a:p>
                  </a:txBody>
                  <a:tcPr/>
                </a:tc>
                <a:extLst>
                  <a:ext uri="{0D108BD9-81ED-4DB2-BD59-A6C34878D82A}">
                    <a16:rowId xmlns:a16="http://schemas.microsoft.com/office/drawing/2014/main" val="833854248"/>
                  </a:ext>
                </a:extLst>
              </a:tr>
              <a:tr h="1219953">
                <a:tc>
                  <a:txBody>
                    <a:bodyPr/>
                    <a:lstStyle/>
                    <a:p>
                      <a:r>
                        <a:rPr lang="en-CA" sz="1300" spc="-10" dirty="0" smtClean="0">
                          <a:effectLst/>
                          <a:latin typeface="+mn-lt"/>
                          <a:ea typeface="Times New Roman" panose="02020603050405020304" pitchFamily="18" charset="0"/>
                        </a:rPr>
                        <a:t>British Columbia Maritime Employers Association </a:t>
                      </a:r>
                    </a:p>
                    <a:p>
                      <a:r>
                        <a:rPr lang="en-CA" sz="1300" spc="-10" dirty="0" smtClean="0">
                          <a:effectLst/>
                          <a:latin typeface="+mn-lt"/>
                        </a:rPr>
                        <a:t>Project # 15976509</a:t>
                      </a:r>
                      <a:endParaRPr lang="en-CA" sz="1300" dirty="0">
                        <a:latin typeface="+mn-lt"/>
                      </a:endParaRPr>
                    </a:p>
                  </a:txBody>
                  <a:tcPr/>
                </a:tc>
                <a:tc>
                  <a:txBody>
                    <a:bodyPr/>
                    <a:lstStyle/>
                    <a:p>
                      <a:pPr marL="0" indent="0">
                        <a:buFont typeface="Arial" panose="020B0604020202020204" pitchFamily="34" charset="0"/>
                        <a:buNone/>
                      </a:pPr>
                      <a:r>
                        <a:rPr lang="en-CA" sz="1300" spc="-10" dirty="0" smtClean="0">
                          <a:effectLst/>
                          <a:latin typeface="+mn-lt"/>
                          <a:ea typeface="Times New Roman" panose="02020603050405020304" pitchFamily="18" charset="0"/>
                        </a:rPr>
                        <a:t>International Longshore and Warehouse Union (ILWU)</a:t>
                      </a:r>
                      <a:endParaRPr lang="en-CA" sz="1300" dirty="0">
                        <a:latin typeface="+mn-lt"/>
                      </a:endParaRPr>
                    </a:p>
                  </a:txBody>
                  <a:tcPr/>
                </a:tc>
                <a:tc>
                  <a:txBody>
                    <a:bodyPr/>
                    <a:lstStyle/>
                    <a:p>
                      <a:r>
                        <a:rPr lang="en-CA" sz="1300" i="1" spc="-10" dirty="0" smtClean="0">
                          <a:effectLst/>
                          <a:latin typeface="+mn-lt"/>
                          <a:ea typeface="Times New Roman" panose="02020603050405020304" pitchFamily="18" charset="0"/>
                        </a:rPr>
                        <a:t>Violence and Harassment Awareness, Management and Training for the BC Waterfront</a:t>
                      </a:r>
                      <a:endParaRPr lang="en-CA" sz="1300" dirty="0">
                        <a:latin typeface="+mn-lt"/>
                      </a:endParaRPr>
                    </a:p>
                  </a:txBody>
                  <a:tcPr/>
                </a:tc>
                <a:tc>
                  <a:txBody>
                    <a:bodyPr/>
                    <a:lstStyle/>
                    <a:p>
                      <a:r>
                        <a:rPr lang="en-CA" sz="1300" spc="-10" dirty="0" smtClean="0">
                          <a:effectLst/>
                          <a:latin typeface="+mn-lt"/>
                          <a:ea typeface="Times New Roman" panose="02020603050405020304" pitchFamily="18" charset="0"/>
                        </a:rPr>
                        <a:t>Development and delivery of training courses that will equip those working within the marine sector to prevent and respond to incidents of harassment and violence. </a:t>
                      </a:r>
                      <a:endParaRPr lang="en-CA" sz="1300" dirty="0">
                        <a:latin typeface="+mn-lt"/>
                      </a:endParaRPr>
                    </a:p>
                  </a:txBody>
                  <a:tcPr/>
                </a:tc>
                <a:extLst>
                  <a:ext uri="{0D108BD9-81ED-4DB2-BD59-A6C34878D82A}">
                    <a16:rowId xmlns:a16="http://schemas.microsoft.com/office/drawing/2014/main" val="3979634571"/>
                  </a:ext>
                </a:extLst>
              </a:tr>
              <a:tr h="1219953">
                <a:tc>
                  <a:txBody>
                    <a:bodyPr/>
                    <a:lstStyle/>
                    <a:p>
                      <a:r>
                        <a:rPr lang="en-CA" sz="1300" spc="-10" dirty="0" smtClean="0">
                          <a:effectLst/>
                          <a:latin typeface="+mn-lt"/>
                          <a:ea typeface="Times New Roman" panose="02020603050405020304" pitchFamily="18" charset="0"/>
                        </a:rPr>
                        <a:t>Trucking Human Resources (HR) Canada</a:t>
                      </a:r>
                    </a:p>
                    <a:p>
                      <a:r>
                        <a:rPr lang="en-CA" sz="1300" spc="-10" dirty="0" smtClean="0">
                          <a:effectLst/>
                          <a:latin typeface="+mn-lt"/>
                        </a:rPr>
                        <a:t>Project# 15969371</a:t>
                      </a:r>
                    </a:p>
                    <a:p>
                      <a:r>
                        <a:rPr lang="en-CA" sz="1300" spc="-10" dirty="0" smtClean="0">
                          <a:effectLst/>
                          <a:latin typeface="+mn-lt"/>
                        </a:rPr>
                        <a:t>$2,245,860</a:t>
                      </a:r>
                      <a:endParaRPr lang="en-CA" sz="1300" dirty="0">
                        <a:latin typeface="+mn-lt"/>
                      </a:endParaRPr>
                    </a:p>
                  </a:txBody>
                  <a:tcPr/>
                </a:tc>
                <a:tc>
                  <a:txBody>
                    <a:bodyPr/>
                    <a:lstStyle/>
                    <a:p>
                      <a:r>
                        <a:rPr lang="en-CA" sz="1300" spc="-10" dirty="0" smtClean="0">
                          <a:effectLst/>
                          <a:latin typeface="+mn-lt"/>
                          <a:ea typeface="Times New Roman" panose="02020603050405020304" pitchFamily="18" charset="0"/>
                        </a:rPr>
                        <a:t>Canadian Trucking Alliance (CTA), British Columbia Trucking Association (BCTA) and </a:t>
                      </a:r>
                      <a:r>
                        <a:rPr lang="en-CA" sz="1300" spc="-10" smtClean="0">
                          <a:effectLst/>
                          <a:latin typeface="+mn-lt"/>
                          <a:ea typeface="Times New Roman" panose="02020603050405020304" pitchFamily="18" charset="0"/>
                        </a:rPr>
                        <a:t>Unifor</a:t>
                      </a:r>
                      <a:endParaRPr lang="en-CA" sz="1300" dirty="0">
                        <a:latin typeface="+mn-lt"/>
                      </a:endParaRPr>
                    </a:p>
                  </a:txBody>
                  <a:tcPr/>
                </a:tc>
                <a:tc>
                  <a:txBody>
                    <a:bodyPr/>
                    <a:lstStyle/>
                    <a:p>
                      <a:r>
                        <a:rPr lang="en-CA" sz="1300" i="1" spc="-10" dirty="0" smtClean="0">
                          <a:effectLst/>
                          <a:latin typeface="+mn-lt"/>
                          <a:ea typeface="Times New Roman" panose="02020603050405020304" pitchFamily="18" charset="0"/>
                        </a:rPr>
                        <a:t>Anti-Harassment Training for the Trucking Sector</a:t>
                      </a:r>
                      <a:endParaRPr lang="en-CA" sz="1300" dirty="0">
                        <a:latin typeface="+mn-lt"/>
                      </a:endParaRPr>
                    </a:p>
                  </a:txBody>
                  <a:tcPr/>
                </a:tc>
                <a:tc>
                  <a:txBody>
                    <a:bodyPr/>
                    <a:lstStyle/>
                    <a:p>
                      <a:r>
                        <a:rPr lang="en-CA" sz="1300" spc="-10" dirty="0" smtClean="0">
                          <a:effectLst/>
                          <a:latin typeface="+mn-lt"/>
                          <a:ea typeface="Times New Roman" panose="02020603050405020304" pitchFamily="18" charset="0"/>
                        </a:rPr>
                        <a:t>To</a:t>
                      </a:r>
                      <a:r>
                        <a:rPr lang="en-CA" sz="1300" spc="-10" baseline="0" dirty="0" smtClean="0">
                          <a:effectLst/>
                          <a:latin typeface="+mn-lt"/>
                          <a:ea typeface="Times New Roman" panose="02020603050405020304" pitchFamily="18" charset="0"/>
                        </a:rPr>
                        <a:t> </a:t>
                      </a:r>
                      <a:r>
                        <a:rPr lang="en-CA" sz="1300" spc="-10" dirty="0" smtClean="0">
                          <a:effectLst/>
                          <a:latin typeface="+mn-lt"/>
                          <a:ea typeface="Times New Roman" panose="02020603050405020304" pitchFamily="18" charset="0"/>
                        </a:rPr>
                        <a:t>develop and deliver anti-harassment/violence training to all management and staff working in the Canadian trucking sector.</a:t>
                      </a:r>
                      <a:endParaRPr lang="en-CA" sz="1300" dirty="0">
                        <a:latin typeface="+mn-lt"/>
                      </a:endParaRPr>
                    </a:p>
                  </a:txBody>
                  <a:tcPr/>
                </a:tc>
                <a:extLst>
                  <a:ext uri="{0D108BD9-81ED-4DB2-BD59-A6C34878D82A}">
                    <a16:rowId xmlns:a16="http://schemas.microsoft.com/office/drawing/2014/main" val="2884788807"/>
                  </a:ext>
                </a:extLst>
              </a:tr>
              <a:tr h="996581">
                <a:tc>
                  <a:txBody>
                    <a:bodyPr/>
                    <a:lstStyle/>
                    <a:p>
                      <a:r>
                        <a:rPr lang="en-CA" sz="1300" dirty="0" err="1" smtClean="0"/>
                        <a:t>Nokiiwin</a:t>
                      </a:r>
                      <a:r>
                        <a:rPr lang="en-CA" sz="1300" dirty="0" smtClean="0"/>
                        <a:t> Tribal Council</a:t>
                      </a:r>
                    </a:p>
                    <a:p>
                      <a:r>
                        <a:rPr lang="en-CA" sz="1300" dirty="0" smtClean="0"/>
                        <a:t>Project#</a:t>
                      </a:r>
                      <a:r>
                        <a:rPr lang="en-CA" sz="1300" baseline="0" dirty="0" smtClean="0"/>
                        <a:t> 15969256</a:t>
                      </a:r>
                    </a:p>
                    <a:p>
                      <a:r>
                        <a:rPr lang="en-CA" sz="1300" baseline="0" dirty="0" smtClean="0"/>
                        <a:t>$2,155,967</a:t>
                      </a:r>
                      <a:endParaRPr lang="en-CA" sz="1300" dirty="0"/>
                    </a:p>
                  </a:txBody>
                  <a:tcPr/>
                </a:tc>
                <a:tc>
                  <a:txBody>
                    <a:bodyPr/>
                    <a:lstStyle/>
                    <a:p>
                      <a:endParaRPr lang="en-CA" sz="1300" dirty="0"/>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CA" sz="1300" i="1" kern="1200" dirty="0" err="1" smtClean="0">
                          <a:solidFill>
                            <a:schemeClr val="dk1"/>
                          </a:solidFill>
                          <a:effectLst/>
                          <a:latin typeface="+mn-lt"/>
                          <a:ea typeface="+mn-ea"/>
                          <a:cs typeface="+mn-cs"/>
                        </a:rPr>
                        <a:t>G’minoomaadozimin</a:t>
                      </a:r>
                      <a:r>
                        <a:rPr lang="en-CA" sz="1300" i="1" kern="1200" dirty="0" smtClean="0">
                          <a:solidFill>
                            <a:schemeClr val="dk1"/>
                          </a:solidFill>
                          <a:effectLst/>
                          <a:latin typeface="+mn-lt"/>
                          <a:ea typeface="+mn-ea"/>
                          <a:cs typeface="+mn-cs"/>
                        </a:rPr>
                        <a:t> (We Are Living Well)</a:t>
                      </a:r>
                      <a:endParaRPr lang="en-CA" sz="1300" dirty="0" smtClean="0"/>
                    </a:p>
                    <a:p>
                      <a:endParaRPr lang="en-CA" sz="1300" dirty="0"/>
                    </a:p>
                  </a:txBody>
                  <a:tcPr/>
                </a:tc>
                <a:tc>
                  <a:txBody>
                    <a:bodyPr/>
                    <a:lstStyle/>
                    <a:p>
                      <a:r>
                        <a:rPr lang="en-CA" sz="1300" spc="-10" dirty="0" smtClean="0">
                          <a:effectLst/>
                          <a:latin typeface="+mn-lt"/>
                          <a:ea typeface="Times New Roman" panose="02020603050405020304" pitchFamily="18" charset="0"/>
                        </a:rPr>
                        <a:t>Culturally sensitive tools and resources to all First Nations communities.</a:t>
                      </a:r>
                      <a:endParaRPr lang="en-CA" sz="1300" dirty="0">
                        <a:latin typeface="+mn-lt"/>
                      </a:endParaRPr>
                    </a:p>
                  </a:txBody>
                  <a:tcPr/>
                </a:tc>
                <a:extLst>
                  <a:ext uri="{0D108BD9-81ED-4DB2-BD59-A6C34878D82A}">
                    <a16:rowId xmlns:a16="http://schemas.microsoft.com/office/drawing/2014/main" val="3793039445"/>
                  </a:ext>
                </a:extLst>
              </a:tr>
              <a:tr h="996581">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CA" sz="1300" b="0" i="0" u="none" strike="noStrike" kern="1200" cap="none" spc="0" normalizeH="0" baseline="0" noProof="0" dirty="0" smtClean="0">
                          <a:ln>
                            <a:noFill/>
                          </a:ln>
                          <a:solidFill>
                            <a:prstClr val="black"/>
                          </a:solidFill>
                          <a:effectLst/>
                          <a:uLnTx/>
                          <a:uFillTx/>
                          <a:latin typeface="+mn-lt"/>
                          <a:ea typeface="+mn-ea"/>
                          <a:cs typeface="+mn-cs"/>
                        </a:rPr>
                        <a:t>UNI Financial Cooperation</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CA" sz="1300" b="0" i="0" u="none" strike="noStrike" kern="1200" cap="none" spc="0" normalizeH="0" baseline="0" noProof="0" dirty="0" smtClean="0">
                          <a:ln>
                            <a:noFill/>
                          </a:ln>
                          <a:solidFill>
                            <a:prstClr val="black"/>
                          </a:solidFill>
                          <a:effectLst/>
                          <a:uLnTx/>
                          <a:uFillTx/>
                          <a:latin typeface="+mn-lt"/>
                          <a:ea typeface="+mn-ea"/>
                          <a:cs typeface="+mn-cs"/>
                        </a:rPr>
                        <a:t>Project# 15965452</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CA" sz="1300" b="0" i="0" u="none" strike="noStrike" kern="1200" cap="none" spc="0" normalizeH="0" baseline="0" noProof="0" dirty="0" smtClean="0">
                          <a:ln>
                            <a:noFill/>
                          </a:ln>
                          <a:solidFill>
                            <a:prstClr val="black"/>
                          </a:solidFill>
                          <a:effectLst/>
                          <a:uLnTx/>
                          <a:uFillTx/>
                          <a:latin typeface="+mn-lt"/>
                          <a:ea typeface="+mn-ea"/>
                          <a:cs typeface="+mn-cs"/>
                        </a:rPr>
                        <a:t>$182,508</a:t>
                      </a:r>
                    </a:p>
                  </a:txBody>
                  <a:tcPr/>
                </a:tc>
                <a:tc>
                  <a:txBody>
                    <a:bodyPr/>
                    <a:lstStyle/>
                    <a:p>
                      <a:endParaRPr lang="en-CA" sz="1300" dirty="0">
                        <a:latin typeface="+mn-lt"/>
                      </a:endParaRPr>
                    </a:p>
                  </a:txBody>
                  <a:tcPr/>
                </a:tc>
                <a:tc>
                  <a:txBody>
                    <a:bodyPr/>
                    <a:lstStyle/>
                    <a:p>
                      <a:r>
                        <a:rPr lang="en-CA" sz="1300" i="1" spc="-10" dirty="0" smtClean="0">
                          <a:effectLst/>
                          <a:latin typeface="+mn-lt"/>
                          <a:ea typeface="Times New Roman" panose="02020603050405020304" pitchFamily="18" charset="0"/>
                        </a:rPr>
                        <a:t>Implementation and upgrading of practices related to the CLC amendments</a:t>
                      </a:r>
                      <a:endParaRPr lang="en-CA" sz="1300" dirty="0">
                        <a:latin typeface="+mn-lt"/>
                      </a:endParaRPr>
                    </a:p>
                  </a:txBody>
                  <a:tcPr/>
                </a:tc>
                <a:tc>
                  <a:txBody>
                    <a:bodyPr/>
                    <a:lstStyle/>
                    <a:p>
                      <a:r>
                        <a:rPr lang="en-CA" sz="1300" spc="-10" dirty="0" smtClean="0">
                          <a:effectLst/>
                          <a:latin typeface="+mn-lt"/>
                          <a:ea typeface="Times New Roman" panose="02020603050405020304" pitchFamily="18" charset="0"/>
                        </a:rPr>
                        <a:t>To develop organization-specific occupational health and safety training, and more specifically, training on harassment and violence prevention. </a:t>
                      </a:r>
                      <a:endParaRPr lang="en-CA" sz="1300" dirty="0">
                        <a:latin typeface="+mn-lt"/>
                      </a:endParaRPr>
                    </a:p>
                  </a:txBody>
                  <a:tcPr/>
                </a:tc>
                <a:extLst>
                  <a:ext uri="{0D108BD9-81ED-4DB2-BD59-A6C34878D82A}">
                    <a16:rowId xmlns:a16="http://schemas.microsoft.com/office/drawing/2014/main" val="2210593106"/>
                  </a:ext>
                </a:extLst>
              </a:tr>
            </a:tbl>
          </a:graphicData>
        </a:graphic>
      </p:graphicFrame>
    </p:spTree>
    <p:extLst>
      <p:ext uri="{BB962C8B-B14F-4D97-AF65-F5344CB8AC3E}">
        <p14:creationId xmlns:p14="http://schemas.microsoft.com/office/powerpoint/2010/main" val="136759276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ABCE2B6B-7FFE-FA46-BED3-31567387080B}" type="slidenum">
              <a:rPr lang="en-US" smtClean="0"/>
              <a:t>3</a:t>
            </a:fld>
            <a:endParaRPr lang="en-US" dirty="0"/>
          </a:p>
        </p:txBody>
      </p:sp>
      <p:sp>
        <p:nvSpPr>
          <p:cNvPr id="3" name="Content Placeholder 2"/>
          <p:cNvSpPr txBox="1">
            <a:spLocks/>
          </p:cNvSpPr>
          <p:nvPr/>
        </p:nvSpPr>
        <p:spPr>
          <a:xfrm>
            <a:off x="379562" y="1000922"/>
            <a:ext cx="8307237" cy="5205462"/>
          </a:xfrm>
          <a:prstGeom prst="rect">
            <a:avLst/>
          </a:prstGeom>
        </p:spPr>
        <p:txBody>
          <a:bodyPr vert="horz" lIns="91440" tIns="45720" rIns="91440" bIns="45720" rtlCol="0">
            <a:noAutofit/>
          </a:bodyPr>
          <a:lstStyle>
            <a:lvl1pPr marL="342900" indent="-342900" algn="l" defTabSz="457200" rtl="0" eaLnBrk="1" latinLnBrk="0" hangingPunct="1">
              <a:spcBef>
                <a:spcPct val="20000"/>
              </a:spcBef>
              <a:buClr>
                <a:srgbClr val="7A82AA"/>
              </a:buClr>
              <a:buFont typeface="Arial"/>
              <a:buChar char="•"/>
              <a:defRPr sz="3200" kern="1200">
                <a:solidFill>
                  <a:schemeClr val="tx1"/>
                </a:solidFill>
                <a:latin typeface="Arial"/>
                <a:ea typeface="+mn-ea"/>
                <a:cs typeface="Arial"/>
              </a:defRPr>
            </a:lvl1pPr>
            <a:lvl2pPr marL="742950" indent="-285750" algn="l" defTabSz="457200" rtl="0" eaLnBrk="1" latinLnBrk="0" hangingPunct="1">
              <a:spcBef>
                <a:spcPct val="20000"/>
              </a:spcBef>
              <a:buClr>
                <a:srgbClr val="7A82AA"/>
              </a:buClr>
              <a:buFont typeface="Arial"/>
              <a:buChar char="–"/>
              <a:defRPr sz="2800" kern="1200">
                <a:solidFill>
                  <a:schemeClr val="tx1"/>
                </a:solidFill>
                <a:latin typeface="Arial"/>
                <a:ea typeface="+mn-ea"/>
                <a:cs typeface="Arial"/>
              </a:defRPr>
            </a:lvl2pPr>
            <a:lvl3pPr marL="1143000" indent="-228600" algn="l" defTabSz="457200" rtl="0" eaLnBrk="1" latinLnBrk="0" hangingPunct="1">
              <a:spcBef>
                <a:spcPct val="20000"/>
              </a:spcBef>
              <a:buClr>
                <a:srgbClr val="7A82AA"/>
              </a:buClr>
              <a:buFont typeface="Arial"/>
              <a:buChar char="•"/>
              <a:defRPr sz="2400" kern="1200">
                <a:solidFill>
                  <a:schemeClr val="tx1"/>
                </a:solidFill>
                <a:latin typeface="Arial"/>
                <a:ea typeface="+mn-ea"/>
                <a:cs typeface="Arial"/>
              </a:defRPr>
            </a:lvl3pPr>
            <a:lvl4pPr marL="1600200" indent="-228600" algn="l" defTabSz="457200" rtl="0" eaLnBrk="1" latinLnBrk="0" hangingPunct="1">
              <a:spcBef>
                <a:spcPct val="20000"/>
              </a:spcBef>
              <a:buClr>
                <a:srgbClr val="7A82AA"/>
              </a:buClr>
              <a:buFont typeface="Arial"/>
              <a:buChar char="–"/>
              <a:defRPr sz="2000" kern="1200">
                <a:solidFill>
                  <a:schemeClr val="tx1"/>
                </a:solidFill>
                <a:latin typeface="Arial"/>
                <a:ea typeface="+mn-ea"/>
                <a:cs typeface="Arial"/>
              </a:defRPr>
            </a:lvl4pPr>
            <a:lvl5pPr marL="2057400" indent="-228600" algn="l" defTabSz="457200" rtl="0" eaLnBrk="1" latinLnBrk="0" hangingPunct="1">
              <a:spcBef>
                <a:spcPct val="20000"/>
              </a:spcBef>
              <a:buClr>
                <a:srgbClr val="7A82AA"/>
              </a:buClr>
              <a:buFont typeface="Arial"/>
              <a:buChar char="»"/>
              <a:defRPr sz="2000" kern="1200">
                <a:solidFill>
                  <a:schemeClr val="tx1"/>
                </a:solidFill>
                <a:latin typeface="Arial"/>
                <a:ea typeface="+mn-ea"/>
                <a:cs typeface="Arial"/>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lvl="0" indent="0">
              <a:buNone/>
              <a:defRPr/>
            </a:pPr>
            <a:r>
              <a:rPr lang="en-CA" sz="1400" dirty="0">
                <a:solidFill>
                  <a:sysClr val="windowText" lastClr="000000"/>
                </a:solidFill>
                <a:latin typeface="Verdana" panose="020B0604030504040204" pitchFamily="34" charset="0"/>
                <a:ea typeface="Verdana" panose="020B0604030504040204" pitchFamily="34" charset="0"/>
                <a:cs typeface="Verdana" panose="020B0604030504040204" pitchFamily="34" charset="0"/>
              </a:rPr>
              <a:t>Under the </a:t>
            </a:r>
            <a:r>
              <a:rPr lang="en-CA" sz="1400" i="1" dirty="0">
                <a:solidFill>
                  <a:sysClr val="windowText" lastClr="000000"/>
                </a:solidFill>
                <a:latin typeface="Verdana" panose="020B0604030504040204" pitchFamily="34" charset="0"/>
                <a:ea typeface="Verdana" panose="020B0604030504040204" pitchFamily="34" charset="0"/>
                <a:cs typeface="Verdana" panose="020B0604030504040204" pitchFamily="34" charset="0"/>
              </a:rPr>
              <a:t>Canada Labour Code </a:t>
            </a:r>
            <a:r>
              <a:rPr lang="en-CA" sz="1400" dirty="0">
                <a:solidFill>
                  <a:sysClr val="windowText" lastClr="000000"/>
                </a:solidFill>
                <a:latin typeface="Verdana" panose="020B0604030504040204" pitchFamily="34" charset="0"/>
                <a:ea typeface="Verdana" panose="020B0604030504040204" pitchFamily="34" charset="0"/>
                <a:cs typeface="Verdana" panose="020B0604030504040204" pitchFamily="34" charset="0"/>
              </a:rPr>
              <a:t>(Code) there </a:t>
            </a:r>
            <a:r>
              <a:rPr lang="en-CA" sz="1400" dirty="0" smtClean="0">
                <a:latin typeface="Verdana" panose="020B0604030504040204" pitchFamily="34" charset="0"/>
                <a:ea typeface="Verdana" panose="020B0604030504040204" pitchFamily="34" charset="0"/>
                <a:cs typeface="Verdana" panose="020B0604030504040204" pitchFamily="34" charset="0"/>
              </a:rPr>
              <a:t>were separate </a:t>
            </a:r>
            <a:r>
              <a:rPr lang="en-CA" sz="1400" dirty="0">
                <a:latin typeface="Verdana" panose="020B0604030504040204" pitchFamily="34" charset="0"/>
                <a:ea typeface="Verdana" panose="020B0604030504040204" pitchFamily="34" charset="0"/>
                <a:cs typeface="Verdana" panose="020B0604030504040204" pitchFamily="34" charset="0"/>
              </a:rPr>
              <a:t>regimes to deal with workplace violence and sexual </a:t>
            </a:r>
            <a:r>
              <a:rPr lang="en-CA" sz="1400" dirty="0" smtClean="0">
                <a:latin typeface="Verdana" panose="020B0604030504040204" pitchFamily="34" charset="0"/>
                <a:ea typeface="Verdana" panose="020B0604030504040204" pitchFamily="34" charset="0"/>
                <a:cs typeface="Verdana" panose="020B0604030504040204" pitchFamily="34" charset="0"/>
              </a:rPr>
              <a:t>harassment, which created an imbalance in the treatment of these issues and coverage of different populations:</a:t>
            </a:r>
            <a:endParaRPr lang="en-CA" sz="1400" dirty="0">
              <a:latin typeface="Verdana" panose="020B0604030504040204" pitchFamily="34" charset="0"/>
              <a:ea typeface="Verdana" panose="020B0604030504040204" pitchFamily="34" charset="0"/>
              <a:cs typeface="Verdana" panose="020B0604030504040204" pitchFamily="34" charset="0"/>
            </a:endParaRPr>
          </a:p>
          <a:p>
            <a:pPr marL="531813" defTabSz="531813">
              <a:defRPr/>
            </a:pPr>
            <a:r>
              <a:rPr lang="en-CA" sz="1400" dirty="0" smtClean="0">
                <a:latin typeface="Verdana" panose="020B0604030504040204" pitchFamily="34" charset="0"/>
                <a:ea typeface="Verdana" panose="020B0604030504040204" pitchFamily="34" charset="0"/>
                <a:cs typeface="Verdana" panose="020B0604030504040204" pitchFamily="34" charset="0"/>
              </a:rPr>
              <a:t>Violence was dealt </a:t>
            </a:r>
            <a:r>
              <a:rPr lang="en-CA" sz="1400" dirty="0">
                <a:latin typeface="Verdana" panose="020B0604030504040204" pitchFamily="34" charset="0"/>
                <a:ea typeface="Verdana" panose="020B0604030504040204" pitchFamily="34" charset="0"/>
                <a:cs typeface="Verdana" panose="020B0604030504040204" pitchFamily="34" charset="0"/>
              </a:rPr>
              <a:t>with under the occupational health and safety provisions (Part </a:t>
            </a:r>
            <a:r>
              <a:rPr lang="en-CA" sz="1400" dirty="0" smtClean="0">
                <a:latin typeface="Verdana" panose="020B0604030504040204" pitchFamily="34" charset="0"/>
                <a:ea typeface="Verdana" panose="020B0604030504040204" pitchFamily="34" charset="0"/>
                <a:cs typeface="Verdana" panose="020B0604030504040204" pitchFamily="34" charset="0"/>
              </a:rPr>
              <a:t>II)</a:t>
            </a:r>
          </a:p>
          <a:p>
            <a:pPr marL="531813" defTabSz="531813">
              <a:defRPr/>
            </a:pPr>
            <a:r>
              <a:rPr lang="en-CA" sz="1400" dirty="0" smtClean="0">
                <a:latin typeface="Verdana" panose="020B0604030504040204" pitchFamily="34" charset="0"/>
                <a:ea typeface="Verdana" panose="020B0604030504040204" pitchFamily="34" charset="0"/>
                <a:cs typeface="Verdana" panose="020B0604030504040204" pitchFamily="34" charset="0"/>
              </a:rPr>
              <a:t>Sexual </a:t>
            </a:r>
            <a:r>
              <a:rPr lang="en-CA" sz="1400" dirty="0">
                <a:latin typeface="Verdana" panose="020B0604030504040204" pitchFamily="34" charset="0"/>
                <a:ea typeface="Verdana" panose="020B0604030504040204" pitchFamily="34" charset="0"/>
                <a:cs typeface="Verdana" panose="020B0604030504040204" pitchFamily="34" charset="0"/>
              </a:rPr>
              <a:t>harassment was </a:t>
            </a:r>
            <a:r>
              <a:rPr lang="en-CA" sz="1400" dirty="0" smtClean="0">
                <a:latin typeface="Verdana" panose="020B0604030504040204" pitchFamily="34" charset="0"/>
                <a:ea typeface="Verdana" panose="020B0604030504040204" pitchFamily="34" charset="0"/>
                <a:cs typeface="Verdana" panose="020B0604030504040204" pitchFamily="34" charset="0"/>
              </a:rPr>
              <a:t>dealt </a:t>
            </a:r>
            <a:r>
              <a:rPr lang="en-CA" sz="1400" dirty="0">
                <a:latin typeface="Verdana" panose="020B0604030504040204" pitchFamily="34" charset="0"/>
                <a:ea typeface="Verdana" panose="020B0604030504040204" pitchFamily="34" charset="0"/>
                <a:cs typeface="Verdana" panose="020B0604030504040204" pitchFamily="34" charset="0"/>
              </a:rPr>
              <a:t>with under the labour standards provisions (Part III)</a:t>
            </a:r>
          </a:p>
          <a:p>
            <a:pPr marL="0" lvl="0" indent="0">
              <a:buNone/>
              <a:defRPr/>
            </a:pPr>
            <a:endParaRPr lang="en-CA" sz="1600" dirty="0">
              <a:latin typeface="Verdana" panose="020B0604030504040204" pitchFamily="34" charset="0"/>
              <a:ea typeface="Verdana" panose="020B0604030504040204" pitchFamily="34" charset="0"/>
              <a:cs typeface="Verdana" panose="020B0604030504040204" pitchFamily="34" charset="0"/>
            </a:endParaRPr>
          </a:p>
          <a:p>
            <a:pPr marL="0" lvl="0" indent="0">
              <a:buNone/>
              <a:defRPr/>
            </a:pPr>
            <a:r>
              <a:rPr lang="en-CA" sz="1400" dirty="0" smtClean="0">
                <a:latin typeface="Verdana" panose="020B0604030504040204" pitchFamily="34" charset="0"/>
                <a:ea typeface="Verdana" panose="020B0604030504040204" pitchFamily="34" charset="0"/>
                <a:cs typeface="Verdana" panose="020B0604030504040204" pitchFamily="34" charset="0"/>
              </a:rPr>
              <a:t>Bill C-65 created one regime under Part II o</a:t>
            </a:r>
            <a:r>
              <a:rPr lang="en-CA" sz="1400" dirty="0" smtClean="0">
                <a:solidFill>
                  <a:sysClr val="windowText" lastClr="000000"/>
                </a:solidFill>
                <a:latin typeface="Verdana" panose="020B0604030504040204" pitchFamily="34" charset="0"/>
                <a:ea typeface="Verdana" panose="020B0604030504040204" pitchFamily="34" charset="0"/>
                <a:cs typeface="Verdana" panose="020B0604030504040204" pitchFamily="34" charset="0"/>
              </a:rPr>
              <a:t>f the Code to:</a:t>
            </a:r>
          </a:p>
          <a:p>
            <a:pPr marL="531813" lvl="1" indent="-342900" defTabSz="531813">
              <a:buFont typeface="Arial"/>
              <a:buChar char="•"/>
              <a:defRPr/>
            </a:pPr>
            <a:r>
              <a:rPr lang="en-CA" sz="1400" dirty="0">
                <a:solidFill>
                  <a:sysClr val="windowText" lastClr="000000"/>
                </a:solidFill>
                <a:latin typeface="Verdana" panose="020B0604030504040204" pitchFamily="34" charset="0"/>
                <a:ea typeface="Verdana" panose="020B0604030504040204" pitchFamily="34" charset="0"/>
                <a:cs typeface="Verdana" panose="020B0604030504040204" pitchFamily="34" charset="0"/>
              </a:rPr>
              <a:t>Deal with a full spectrum of reprehensible behaviours, ranging from teasing and bullying to sexual harassment and physical violence;</a:t>
            </a:r>
          </a:p>
          <a:p>
            <a:pPr marL="531813" lvl="1" indent="-342900" defTabSz="531813">
              <a:buFont typeface="Arial"/>
              <a:buChar char="•"/>
              <a:defRPr/>
            </a:pPr>
            <a:r>
              <a:rPr lang="en-CA" sz="1400" dirty="0">
                <a:solidFill>
                  <a:sysClr val="windowText" lastClr="000000"/>
                </a:solidFill>
                <a:latin typeface="Verdana" panose="020B0604030504040204" pitchFamily="34" charset="0"/>
                <a:ea typeface="Verdana" panose="020B0604030504040204" pitchFamily="34" charset="0"/>
                <a:cs typeface="Verdana" panose="020B0604030504040204" pitchFamily="34" charset="0"/>
              </a:rPr>
              <a:t>Require employers to respond, record, and report harassment and violence, and support employees affected by them; and </a:t>
            </a:r>
          </a:p>
          <a:p>
            <a:pPr marL="531813" lvl="1" indent="-342900" defTabSz="531813">
              <a:buFont typeface="Arial"/>
              <a:buChar char="•"/>
              <a:defRPr/>
            </a:pPr>
            <a:r>
              <a:rPr lang="en-CA" sz="1400" dirty="0">
                <a:solidFill>
                  <a:sysClr val="windowText" lastClr="000000"/>
                </a:solidFill>
                <a:latin typeface="Verdana" panose="020B0604030504040204" pitchFamily="34" charset="0"/>
                <a:ea typeface="Verdana" panose="020B0604030504040204" pitchFamily="34" charset="0"/>
                <a:cs typeface="Verdana" panose="020B0604030504040204" pitchFamily="34" charset="0"/>
              </a:rPr>
              <a:t>Provide strong privacy protections to ensure that complaints about harassment and violence are treated confidentially</a:t>
            </a:r>
          </a:p>
          <a:p>
            <a:pPr lvl="1">
              <a:defRPr/>
            </a:pPr>
            <a:endParaRPr lang="en-CA" sz="1400" dirty="0">
              <a:solidFill>
                <a:sysClr val="windowText" lastClr="000000"/>
              </a:solidFill>
              <a:latin typeface="Verdana" panose="020B0604030504040204" pitchFamily="34" charset="0"/>
              <a:ea typeface="Verdana" panose="020B0604030504040204" pitchFamily="34" charset="0"/>
              <a:cs typeface="Verdana" panose="020B0604030504040204" pitchFamily="34" charset="0"/>
            </a:endParaRPr>
          </a:p>
          <a:p>
            <a:pPr marL="0" indent="0">
              <a:buNone/>
              <a:defRPr/>
            </a:pPr>
            <a:r>
              <a:rPr lang="en-CA" sz="1400" dirty="0" smtClean="0">
                <a:solidFill>
                  <a:sysClr val="windowText" lastClr="000000"/>
                </a:solidFill>
                <a:latin typeface="Verdana" panose="020B0604030504040204" pitchFamily="34" charset="0"/>
                <a:ea typeface="Verdana" panose="020B0604030504040204" pitchFamily="34" charset="0"/>
                <a:cs typeface="Verdana" panose="020B0604030504040204" pitchFamily="34" charset="0"/>
              </a:rPr>
              <a:t>The new regime applies to:</a:t>
            </a:r>
          </a:p>
          <a:p>
            <a:pPr marL="531813" lvl="1" indent="-342900" defTabSz="531813">
              <a:buFont typeface="Arial"/>
              <a:buChar char="•"/>
              <a:defRPr/>
            </a:pPr>
            <a:r>
              <a:rPr lang="en-CA" sz="1400" dirty="0">
                <a:solidFill>
                  <a:sysClr val="windowText" lastClr="000000"/>
                </a:solidFill>
                <a:latin typeface="Verdana" panose="020B0604030504040204" pitchFamily="34" charset="0"/>
                <a:ea typeface="Verdana" panose="020B0604030504040204" pitchFamily="34" charset="0"/>
                <a:cs typeface="Verdana" panose="020B0604030504040204" pitchFamily="34" charset="0"/>
              </a:rPr>
              <a:t>Federally regulated </a:t>
            </a:r>
            <a:r>
              <a:rPr lang="en-CA" sz="1400" dirty="0" smtClean="0">
                <a:solidFill>
                  <a:sysClr val="windowText" lastClr="000000"/>
                </a:solidFill>
                <a:latin typeface="Verdana" panose="020B0604030504040204" pitchFamily="34" charset="0"/>
                <a:ea typeface="Verdana" panose="020B0604030504040204" pitchFamily="34" charset="0"/>
                <a:cs typeface="Verdana" panose="020B0604030504040204" pitchFamily="34" charset="0"/>
              </a:rPr>
              <a:t>private sector </a:t>
            </a:r>
            <a:r>
              <a:rPr lang="en-CA" sz="1400" dirty="0">
                <a:solidFill>
                  <a:sysClr val="windowText" lastClr="000000"/>
                </a:solidFill>
                <a:latin typeface="Verdana" panose="020B0604030504040204" pitchFamily="34" charset="0"/>
                <a:ea typeface="Verdana" panose="020B0604030504040204" pitchFamily="34" charset="0"/>
                <a:cs typeface="Verdana" panose="020B0604030504040204" pitchFamily="34" charset="0"/>
              </a:rPr>
              <a:t>industries;</a:t>
            </a:r>
          </a:p>
          <a:p>
            <a:pPr marL="531813" lvl="1" indent="-342900" defTabSz="531813">
              <a:buFont typeface="Arial"/>
              <a:buChar char="•"/>
              <a:defRPr/>
            </a:pPr>
            <a:r>
              <a:rPr lang="en-CA" sz="1400" dirty="0">
                <a:solidFill>
                  <a:sysClr val="windowText" lastClr="000000"/>
                </a:solidFill>
                <a:latin typeface="Verdana" panose="020B0604030504040204" pitchFamily="34" charset="0"/>
                <a:ea typeface="Verdana" panose="020B0604030504040204" pitchFamily="34" charset="0"/>
                <a:cs typeface="Verdana" panose="020B0604030504040204" pitchFamily="34" charset="0"/>
              </a:rPr>
              <a:t>Federal public </a:t>
            </a:r>
            <a:r>
              <a:rPr lang="en-CA" sz="1400" dirty="0" smtClean="0">
                <a:solidFill>
                  <a:sysClr val="windowText" lastClr="000000"/>
                </a:solidFill>
                <a:latin typeface="Verdana" panose="020B0604030504040204" pitchFamily="34" charset="0"/>
                <a:ea typeface="Verdana" panose="020B0604030504040204" pitchFamily="34" charset="0"/>
                <a:cs typeface="Verdana" panose="020B0604030504040204" pitchFamily="34" charset="0"/>
              </a:rPr>
              <a:t>service (was only subject to violence provisions in the Code);</a:t>
            </a:r>
            <a:endParaRPr lang="en-CA" sz="1400" dirty="0">
              <a:solidFill>
                <a:sysClr val="windowText" lastClr="000000"/>
              </a:solidFill>
              <a:latin typeface="Verdana" panose="020B0604030504040204" pitchFamily="34" charset="0"/>
              <a:ea typeface="Verdana" panose="020B0604030504040204" pitchFamily="34" charset="0"/>
              <a:cs typeface="Verdana" panose="020B0604030504040204" pitchFamily="34" charset="0"/>
            </a:endParaRPr>
          </a:p>
          <a:p>
            <a:pPr marL="531813" lvl="1" indent="-342900" defTabSz="531813">
              <a:buFont typeface="Arial"/>
              <a:buChar char="•"/>
              <a:defRPr/>
            </a:pPr>
            <a:r>
              <a:rPr lang="en-CA" sz="1400" dirty="0">
                <a:solidFill>
                  <a:sysClr val="windowText" lastClr="000000"/>
                </a:solidFill>
                <a:latin typeface="Verdana" panose="020B0604030504040204" pitchFamily="34" charset="0"/>
                <a:ea typeface="Verdana" panose="020B0604030504040204" pitchFamily="34" charset="0"/>
                <a:cs typeface="Verdana" panose="020B0604030504040204" pitchFamily="34" charset="0"/>
              </a:rPr>
              <a:t>Ministerial exempt staff (clarifies coverage);</a:t>
            </a:r>
          </a:p>
          <a:p>
            <a:pPr marL="531813" lvl="1" indent="-342900" defTabSz="531813">
              <a:buFont typeface="Arial"/>
              <a:buChar char="•"/>
              <a:defRPr/>
            </a:pPr>
            <a:r>
              <a:rPr lang="en-CA" sz="1400" dirty="0">
                <a:solidFill>
                  <a:sysClr val="windowText" lastClr="000000"/>
                </a:solidFill>
                <a:latin typeface="Verdana" panose="020B0604030504040204" pitchFamily="34" charset="0"/>
                <a:ea typeface="Verdana" panose="020B0604030504040204" pitchFamily="34" charset="0"/>
                <a:cs typeface="Verdana" panose="020B0604030504040204" pitchFamily="34" charset="0"/>
              </a:rPr>
              <a:t>Employees </a:t>
            </a:r>
            <a:r>
              <a:rPr lang="en-CA" sz="1400" dirty="0" smtClean="0">
                <a:solidFill>
                  <a:sysClr val="windowText" lastClr="000000"/>
                </a:solidFill>
                <a:latin typeface="Verdana" panose="020B0604030504040204" pitchFamily="34" charset="0"/>
                <a:ea typeface="Verdana" panose="020B0604030504040204" pitchFamily="34" charset="0"/>
                <a:cs typeface="Verdana" panose="020B0604030504040204" pitchFamily="34" charset="0"/>
              </a:rPr>
              <a:t>of Parliament – including offices of Members of Parliament, employees </a:t>
            </a:r>
            <a:r>
              <a:rPr lang="en-CA" sz="1400" dirty="0">
                <a:solidFill>
                  <a:sysClr val="windowText" lastClr="000000"/>
                </a:solidFill>
                <a:latin typeface="Verdana" panose="020B0604030504040204" pitchFamily="34" charset="0"/>
                <a:ea typeface="Verdana" panose="020B0604030504040204" pitchFamily="34" charset="0"/>
                <a:cs typeface="Verdana" panose="020B0604030504040204" pitchFamily="34" charset="0"/>
              </a:rPr>
              <a:t>of </a:t>
            </a:r>
            <a:r>
              <a:rPr lang="en-CA" sz="1400" dirty="0" smtClean="0">
                <a:solidFill>
                  <a:sysClr val="windowText" lastClr="000000"/>
                </a:solidFill>
                <a:latin typeface="Verdana" panose="020B0604030504040204" pitchFamily="34" charset="0"/>
                <a:ea typeface="Verdana" panose="020B0604030504040204" pitchFamily="34" charset="0"/>
                <a:cs typeface="Verdana" panose="020B0604030504040204" pitchFamily="34" charset="0"/>
              </a:rPr>
              <a:t>House </a:t>
            </a:r>
            <a:r>
              <a:rPr lang="en-CA" sz="1400" dirty="0">
                <a:solidFill>
                  <a:sysClr val="windowText" lastClr="000000"/>
                </a:solidFill>
                <a:latin typeface="Verdana" panose="020B0604030504040204" pitchFamily="34" charset="0"/>
                <a:ea typeface="Verdana" panose="020B0604030504040204" pitchFamily="34" charset="0"/>
                <a:cs typeface="Verdana" panose="020B0604030504040204" pitchFamily="34" charset="0"/>
              </a:rPr>
              <a:t>of Commons, the Senate, the Library of </a:t>
            </a:r>
            <a:r>
              <a:rPr lang="en-CA" sz="1400" dirty="0" smtClean="0">
                <a:solidFill>
                  <a:sysClr val="windowText" lastClr="000000"/>
                </a:solidFill>
                <a:latin typeface="Verdana" panose="020B0604030504040204" pitchFamily="34" charset="0"/>
                <a:ea typeface="Verdana" panose="020B0604030504040204" pitchFamily="34" charset="0"/>
                <a:cs typeface="Verdana" panose="020B0604030504040204" pitchFamily="34" charset="0"/>
              </a:rPr>
              <a:t>Parliament</a:t>
            </a:r>
            <a:r>
              <a:rPr lang="fr-CA" sz="1400" dirty="0" smtClean="0">
                <a:solidFill>
                  <a:sysClr val="windowText" lastClr="000000"/>
                </a:solidFill>
                <a:latin typeface="Verdana" panose="020B0604030504040204" pitchFamily="34" charset="0"/>
                <a:ea typeface="Verdana" panose="020B0604030504040204" pitchFamily="34" charset="0"/>
                <a:cs typeface="Verdana" panose="020B0604030504040204" pitchFamily="34" charset="0"/>
              </a:rPr>
              <a:t>; and</a:t>
            </a:r>
            <a:endParaRPr lang="fr-CA" sz="1400" dirty="0">
              <a:solidFill>
                <a:sysClr val="windowText" lastClr="000000"/>
              </a:solidFill>
              <a:latin typeface="Verdana" panose="020B0604030504040204" pitchFamily="34" charset="0"/>
              <a:ea typeface="Verdana" panose="020B0604030504040204" pitchFamily="34" charset="0"/>
              <a:cs typeface="Verdana" panose="020B0604030504040204" pitchFamily="34" charset="0"/>
            </a:endParaRPr>
          </a:p>
          <a:p>
            <a:pPr marL="531813" lvl="1" indent="-342900" defTabSz="531813">
              <a:buFont typeface="Arial"/>
              <a:buChar char="•"/>
              <a:defRPr/>
            </a:pPr>
            <a:r>
              <a:rPr lang="en-CA" sz="1400" dirty="0">
                <a:solidFill>
                  <a:sysClr val="windowText" lastClr="000000"/>
                </a:solidFill>
                <a:latin typeface="Verdana" panose="020B0604030504040204" pitchFamily="34" charset="0"/>
                <a:ea typeface="Verdana" panose="020B0604030504040204" pitchFamily="34" charset="0"/>
                <a:cs typeface="Verdana" panose="020B0604030504040204" pitchFamily="34" charset="0"/>
              </a:rPr>
              <a:t>Interns employed in these sectors</a:t>
            </a:r>
          </a:p>
          <a:p>
            <a:pPr lvl="0">
              <a:defRPr/>
            </a:pPr>
            <a:endParaRPr lang="en-CA" sz="1600" dirty="0">
              <a:solidFill>
                <a:sysClr val="windowText" lastClr="000000"/>
              </a:solidFill>
              <a:latin typeface="Verdana" panose="020B0604030504040204" pitchFamily="34" charset="0"/>
              <a:ea typeface="Verdana" panose="020B0604030504040204" pitchFamily="34" charset="0"/>
              <a:cs typeface="Verdana" panose="020B0604030504040204" pitchFamily="34" charset="0"/>
            </a:endParaRPr>
          </a:p>
          <a:p>
            <a:pPr lvl="0">
              <a:defRPr/>
            </a:pPr>
            <a:endParaRPr lang="en-CA" sz="1200" dirty="0">
              <a:solidFill>
                <a:sysClr val="windowText" lastClr="000000"/>
              </a:solidFill>
              <a:latin typeface="Verdana" panose="020B0604030504040204" pitchFamily="34" charset="0"/>
              <a:ea typeface="Verdana" panose="020B0604030504040204" pitchFamily="34" charset="0"/>
              <a:cs typeface="Verdana" panose="020B0604030504040204" pitchFamily="34" charset="0"/>
            </a:endParaRPr>
          </a:p>
          <a:p>
            <a:pPr marL="342900" marR="0" lvl="0" indent="-342900" algn="l" defTabSz="457200" rtl="0" eaLnBrk="1" fontAlgn="auto" latinLnBrk="0" hangingPunct="1">
              <a:lnSpc>
                <a:spcPct val="100000"/>
              </a:lnSpc>
              <a:spcBef>
                <a:spcPct val="20000"/>
              </a:spcBef>
              <a:spcAft>
                <a:spcPts val="0"/>
              </a:spcAft>
              <a:buClr>
                <a:srgbClr val="7A82AA"/>
              </a:buClr>
              <a:buSzTx/>
              <a:buFont typeface="Arial"/>
              <a:buChar char="•"/>
              <a:tabLst/>
              <a:defRPr/>
            </a:pPr>
            <a:endParaRPr kumimoji="0" lang="en-CA" sz="1200" b="0" i="0" u="none" strike="noStrike" kern="1200" cap="none" spc="0" normalizeH="0" baseline="0" noProof="0" dirty="0" smtClean="0">
              <a:ln>
                <a:noFill/>
              </a:ln>
              <a:solidFill>
                <a:sysClr val="windowText" lastClr="000000"/>
              </a:solidFill>
              <a:effectLst/>
              <a:uLnTx/>
              <a:uFillTx/>
              <a:latin typeface="Verdana" panose="020B0604030504040204" pitchFamily="34" charset="0"/>
              <a:ea typeface="Verdana" panose="020B0604030504040204" pitchFamily="34" charset="0"/>
              <a:cs typeface="Verdana" panose="020B0604030504040204" pitchFamily="34" charset="0"/>
            </a:endParaRPr>
          </a:p>
        </p:txBody>
      </p:sp>
      <p:sp>
        <p:nvSpPr>
          <p:cNvPr id="4" name="Title 1"/>
          <p:cNvSpPr txBox="1">
            <a:spLocks/>
          </p:cNvSpPr>
          <p:nvPr/>
        </p:nvSpPr>
        <p:spPr>
          <a:xfrm>
            <a:off x="379562" y="267416"/>
            <a:ext cx="8307238" cy="845389"/>
          </a:xfrm>
          <a:prstGeom prst="rect">
            <a:avLst/>
          </a:prstGeom>
        </p:spPr>
        <p:txBody>
          <a:bodyPr vert="horz" lIns="91440" tIns="45720" rIns="91440" bIns="45720" rtlCol="0" anchor="ctr">
            <a:normAutofit fontScale="97500"/>
          </a:bodyPr>
          <a:lstStyle>
            <a:lvl1pPr algn="l" defTabSz="457200" rtl="0" eaLnBrk="1" latinLnBrk="0" hangingPunct="1">
              <a:spcBef>
                <a:spcPct val="0"/>
              </a:spcBef>
              <a:buNone/>
              <a:defRPr sz="3600" b="1" i="0" kern="1200">
                <a:solidFill>
                  <a:srgbClr val="7A82AA"/>
                </a:solidFill>
                <a:latin typeface="Arial"/>
                <a:ea typeface="+mj-ea"/>
                <a:cs typeface="Arial"/>
              </a:defRPr>
            </a:lvl1pPr>
          </a:lstStyle>
          <a:p>
            <a:pPr marL="0" marR="0" lvl="0" indent="0" algn="l" defTabSz="457200" rtl="0" eaLnBrk="1" fontAlgn="auto" latinLnBrk="0" hangingPunct="1">
              <a:lnSpc>
                <a:spcPct val="100000"/>
              </a:lnSpc>
              <a:spcBef>
                <a:spcPct val="0"/>
              </a:spcBef>
              <a:spcAft>
                <a:spcPts val="0"/>
              </a:spcAft>
              <a:buClrTx/>
              <a:buSzTx/>
              <a:buFontTx/>
              <a:buNone/>
              <a:tabLst/>
              <a:defRPr/>
            </a:pPr>
            <a:r>
              <a:rPr kumimoji="0" lang="fr-CA" sz="2400" b="1" i="0" u="none" strike="noStrike" kern="1200" cap="none" spc="0" normalizeH="0" baseline="0" noProof="0" dirty="0" smtClean="0">
                <a:ln>
                  <a:noFill/>
                </a:ln>
                <a:solidFill>
                  <a:schemeClr val="tx1"/>
                </a:solidFill>
                <a:effectLst/>
                <a:uLnTx/>
                <a:uFillTx/>
                <a:latin typeface="Verdana" panose="020B0604030504040204" pitchFamily="34" charset="0"/>
                <a:ea typeface="Verdana" panose="020B0604030504040204" pitchFamily="34" charset="0"/>
                <a:cs typeface="Verdana" panose="020B0604030504040204" pitchFamily="34" charset="0"/>
              </a:rPr>
              <a:t>Background: Bill C-65</a:t>
            </a:r>
            <a:r>
              <a:rPr kumimoji="0" lang="fr-CA" sz="2400" b="1" i="0" u="none" strike="noStrike" kern="1200" cap="none" spc="0" normalizeH="0" noProof="0" dirty="0" smtClean="0">
                <a:ln>
                  <a:noFill/>
                </a:ln>
                <a:solidFill>
                  <a:schemeClr val="tx1"/>
                </a:solidFill>
                <a:effectLst/>
                <a:uLnTx/>
                <a:uFillTx/>
                <a:latin typeface="Verdana" panose="020B0604030504040204" pitchFamily="34" charset="0"/>
                <a:ea typeface="Verdana" panose="020B0604030504040204" pitchFamily="34" charset="0"/>
                <a:cs typeface="Verdana" panose="020B0604030504040204" pitchFamily="34" charset="0"/>
              </a:rPr>
              <a:t> - a</a:t>
            </a:r>
            <a:r>
              <a:rPr kumimoji="0" lang="fr-CA" sz="2400" b="1" i="0" u="none" strike="noStrike" kern="1200" cap="none" spc="0" normalizeH="0" baseline="0" noProof="0" dirty="0" smtClean="0">
                <a:ln>
                  <a:noFill/>
                </a:ln>
                <a:solidFill>
                  <a:schemeClr val="tx1"/>
                </a:solidFill>
                <a:effectLst/>
                <a:uLnTx/>
                <a:uFillTx/>
                <a:latin typeface="Verdana" panose="020B0604030504040204" pitchFamily="34" charset="0"/>
                <a:ea typeface="Verdana" panose="020B0604030504040204" pitchFamily="34" charset="0"/>
                <a:cs typeface="Verdana" panose="020B0604030504040204" pitchFamily="34" charset="0"/>
              </a:rPr>
              <a:t>n </a:t>
            </a:r>
            <a:r>
              <a:rPr kumimoji="0" lang="fr-CA" sz="2400" b="1" i="0" u="none" strike="noStrike" kern="1200" cap="none" spc="0" normalizeH="0" baseline="0" noProof="0" dirty="0" err="1" smtClean="0">
                <a:ln>
                  <a:noFill/>
                </a:ln>
                <a:solidFill>
                  <a:schemeClr val="tx1"/>
                </a:solidFill>
                <a:effectLst/>
                <a:uLnTx/>
                <a:uFillTx/>
                <a:latin typeface="Verdana" panose="020B0604030504040204" pitchFamily="34" charset="0"/>
                <a:ea typeface="Verdana" panose="020B0604030504040204" pitchFamily="34" charset="0"/>
                <a:cs typeface="Verdana" panose="020B0604030504040204" pitchFamily="34" charset="0"/>
              </a:rPr>
              <a:t>overview</a:t>
            </a:r>
            <a:endParaRPr kumimoji="0" lang="en-CA" sz="2400" b="1" i="0" u="none" strike="noStrike" kern="1200" cap="none" spc="0" normalizeH="0" baseline="0" noProof="0" dirty="0">
              <a:ln>
                <a:noFill/>
              </a:ln>
              <a:solidFill>
                <a:schemeClr val="tx1"/>
              </a:solidFill>
              <a:effectLst/>
              <a:uLnTx/>
              <a:uFillTx/>
              <a:latin typeface="Verdana" panose="020B0604030504040204" pitchFamily="34" charset="0"/>
              <a:ea typeface="Verdana" panose="020B0604030504040204" pitchFamily="34" charset="0"/>
              <a:cs typeface="Verdana" panose="020B0604030504040204" pitchFamily="34" charset="0"/>
            </a:endParaRPr>
          </a:p>
        </p:txBody>
      </p:sp>
    </p:spTree>
    <p:extLst>
      <p:ext uri="{BB962C8B-B14F-4D97-AF65-F5344CB8AC3E}">
        <p14:creationId xmlns:p14="http://schemas.microsoft.com/office/powerpoint/2010/main" val="315785228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ABCE2B6B-7FFE-FA46-BED3-31567387080B}" type="slidenum">
              <a:rPr lang="en-US" smtClean="0"/>
              <a:t>4</a:t>
            </a:fld>
            <a:endParaRPr lang="en-US" dirty="0"/>
          </a:p>
        </p:txBody>
      </p:sp>
      <p:sp>
        <p:nvSpPr>
          <p:cNvPr id="3" name="Content Placeholder 2"/>
          <p:cNvSpPr txBox="1">
            <a:spLocks/>
          </p:cNvSpPr>
          <p:nvPr/>
        </p:nvSpPr>
        <p:spPr>
          <a:xfrm>
            <a:off x="379562" y="1017917"/>
            <a:ext cx="8307237" cy="4697081"/>
          </a:xfrm>
          <a:prstGeom prst="rect">
            <a:avLst/>
          </a:prstGeom>
        </p:spPr>
        <p:txBody>
          <a:bodyPr vert="horz" lIns="91440" tIns="45720" rIns="91440" bIns="45720" rtlCol="0">
            <a:noAutofit/>
          </a:bodyPr>
          <a:lstStyle>
            <a:lvl1pPr marL="342900" indent="-342900" algn="l" defTabSz="457200" rtl="0" eaLnBrk="1" latinLnBrk="0" hangingPunct="1">
              <a:spcBef>
                <a:spcPct val="20000"/>
              </a:spcBef>
              <a:buClr>
                <a:srgbClr val="7A82AA"/>
              </a:buClr>
              <a:buFont typeface="Arial"/>
              <a:buChar char="•"/>
              <a:defRPr sz="3200" kern="1200">
                <a:solidFill>
                  <a:schemeClr val="tx1"/>
                </a:solidFill>
                <a:latin typeface="Arial"/>
                <a:ea typeface="+mn-ea"/>
                <a:cs typeface="Arial"/>
              </a:defRPr>
            </a:lvl1pPr>
            <a:lvl2pPr marL="742950" indent="-285750" algn="l" defTabSz="457200" rtl="0" eaLnBrk="1" latinLnBrk="0" hangingPunct="1">
              <a:spcBef>
                <a:spcPct val="20000"/>
              </a:spcBef>
              <a:buClr>
                <a:srgbClr val="7A82AA"/>
              </a:buClr>
              <a:buFont typeface="Arial"/>
              <a:buChar char="–"/>
              <a:defRPr sz="2800" kern="1200">
                <a:solidFill>
                  <a:schemeClr val="tx1"/>
                </a:solidFill>
                <a:latin typeface="Arial"/>
                <a:ea typeface="+mn-ea"/>
                <a:cs typeface="Arial"/>
              </a:defRPr>
            </a:lvl2pPr>
            <a:lvl3pPr marL="1143000" indent="-228600" algn="l" defTabSz="457200" rtl="0" eaLnBrk="1" latinLnBrk="0" hangingPunct="1">
              <a:spcBef>
                <a:spcPct val="20000"/>
              </a:spcBef>
              <a:buClr>
                <a:srgbClr val="7A82AA"/>
              </a:buClr>
              <a:buFont typeface="Arial"/>
              <a:buChar char="•"/>
              <a:defRPr sz="2400" kern="1200">
                <a:solidFill>
                  <a:schemeClr val="tx1"/>
                </a:solidFill>
                <a:latin typeface="Arial"/>
                <a:ea typeface="+mn-ea"/>
                <a:cs typeface="Arial"/>
              </a:defRPr>
            </a:lvl3pPr>
            <a:lvl4pPr marL="1600200" indent="-228600" algn="l" defTabSz="457200" rtl="0" eaLnBrk="1" latinLnBrk="0" hangingPunct="1">
              <a:spcBef>
                <a:spcPct val="20000"/>
              </a:spcBef>
              <a:buClr>
                <a:srgbClr val="7A82AA"/>
              </a:buClr>
              <a:buFont typeface="Arial"/>
              <a:buChar char="–"/>
              <a:defRPr sz="2000" kern="1200">
                <a:solidFill>
                  <a:schemeClr val="tx1"/>
                </a:solidFill>
                <a:latin typeface="Arial"/>
                <a:ea typeface="+mn-ea"/>
                <a:cs typeface="Arial"/>
              </a:defRPr>
            </a:lvl4pPr>
            <a:lvl5pPr marL="2057400" indent="-228600" algn="l" defTabSz="457200" rtl="0" eaLnBrk="1" latinLnBrk="0" hangingPunct="1">
              <a:spcBef>
                <a:spcPct val="20000"/>
              </a:spcBef>
              <a:buClr>
                <a:srgbClr val="7A82AA"/>
              </a:buClr>
              <a:buFont typeface="Arial"/>
              <a:buChar char="»"/>
              <a:defRPr sz="2000" kern="1200">
                <a:solidFill>
                  <a:schemeClr val="tx1"/>
                </a:solidFill>
                <a:latin typeface="Arial"/>
                <a:ea typeface="+mn-ea"/>
                <a:cs typeface="Arial"/>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lvl="0">
              <a:defRPr/>
            </a:pPr>
            <a:endParaRPr lang="en-CA" sz="1600" dirty="0">
              <a:solidFill>
                <a:sysClr val="windowText" lastClr="000000"/>
              </a:solidFill>
              <a:latin typeface="Verdana" panose="020B0604030504040204" pitchFamily="34" charset="0"/>
              <a:ea typeface="Verdana" panose="020B0604030504040204" pitchFamily="34" charset="0"/>
              <a:cs typeface="Verdana" panose="020B0604030504040204" pitchFamily="34" charset="0"/>
            </a:endParaRPr>
          </a:p>
          <a:p>
            <a:pPr lvl="0">
              <a:defRPr/>
            </a:pPr>
            <a:endParaRPr lang="en-CA" sz="1200" dirty="0">
              <a:solidFill>
                <a:sysClr val="windowText" lastClr="000000"/>
              </a:solidFill>
              <a:latin typeface="Verdana" panose="020B0604030504040204" pitchFamily="34" charset="0"/>
              <a:ea typeface="Verdana" panose="020B0604030504040204" pitchFamily="34" charset="0"/>
              <a:cs typeface="Verdana" panose="020B0604030504040204" pitchFamily="34" charset="0"/>
            </a:endParaRPr>
          </a:p>
          <a:p>
            <a:pPr marL="342900" marR="0" lvl="0" indent="-342900" algn="l" defTabSz="457200" rtl="0" eaLnBrk="1" fontAlgn="auto" latinLnBrk="0" hangingPunct="1">
              <a:lnSpc>
                <a:spcPct val="100000"/>
              </a:lnSpc>
              <a:spcBef>
                <a:spcPct val="20000"/>
              </a:spcBef>
              <a:spcAft>
                <a:spcPts val="0"/>
              </a:spcAft>
              <a:buClr>
                <a:srgbClr val="7A82AA"/>
              </a:buClr>
              <a:buSzTx/>
              <a:buFont typeface="Arial"/>
              <a:buChar char="•"/>
              <a:tabLst/>
              <a:defRPr/>
            </a:pPr>
            <a:endParaRPr kumimoji="0" lang="en-CA" sz="1200" b="0" i="0" u="none" strike="noStrike" kern="1200" cap="none" spc="0" normalizeH="0" baseline="0" noProof="0" dirty="0" smtClean="0">
              <a:ln>
                <a:noFill/>
              </a:ln>
              <a:solidFill>
                <a:sysClr val="windowText" lastClr="000000"/>
              </a:solidFill>
              <a:effectLst/>
              <a:uLnTx/>
              <a:uFillTx/>
              <a:latin typeface="Verdana" panose="020B0604030504040204" pitchFamily="34" charset="0"/>
              <a:ea typeface="Verdana" panose="020B0604030504040204" pitchFamily="34" charset="0"/>
              <a:cs typeface="Verdana" panose="020B0604030504040204" pitchFamily="34" charset="0"/>
            </a:endParaRPr>
          </a:p>
        </p:txBody>
      </p:sp>
      <p:sp>
        <p:nvSpPr>
          <p:cNvPr id="4" name="Title 1"/>
          <p:cNvSpPr txBox="1">
            <a:spLocks/>
          </p:cNvSpPr>
          <p:nvPr/>
        </p:nvSpPr>
        <p:spPr>
          <a:xfrm>
            <a:off x="379562" y="267416"/>
            <a:ext cx="8307238" cy="845389"/>
          </a:xfrm>
          <a:prstGeom prst="rect">
            <a:avLst/>
          </a:prstGeom>
        </p:spPr>
        <p:txBody>
          <a:bodyPr vert="horz" lIns="91440" tIns="45720" rIns="91440" bIns="45720" rtlCol="0" anchor="ctr">
            <a:normAutofit fontScale="97500"/>
          </a:bodyPr>
          <a:lstStyle>
            <a:lvl1pPr algn="l" defTabSz="457200" rtl="0" eaLnBrk="1" latinLnBrk="0" hangingPunct="1">
              <a:spcBef>
                <a:spcPct val="0"/>
              </a:spcBef>
              <a:buNone/>
              <a:defRPr sz="3600" b="1" i="0" kern="1200">
                <a:solidFill>
                  <a:srgbClr val="7A82AA"/>
                </a:solidFill>
                <a:latin typeface="Arial"/>
                <a:ea typeface="+mj-ea"/>
                <a:cs typeface="Arial"/>
              </a:defRPr>
            </a:lvl1pPr>
          </a:lstStyle>
          <a:p>
            <a:pPr marL="0" marR="0" lvl="0" indent="0" algn="l" defTabSz="457200" rtl="0" eaLnBrk="1" fontAlgn="auto" latinLnBrk="0" hangingPunct="1">
              <a:lnSpc>
                <a:spcPct val="100000"/>
              </a:lnSpc>
              <a:spcBef>
                <a:spcPct val="0"/>
              </a:spcBef>
              <a:spcAft>
                <a:spcPts val="0"/>
              </a:spcAft>
              <a:buClrTx/>
              <a:buSzTx/>
              <a:buFontTx/>
              <a:buNone/>
              <a:tabLst/>
              <a:defRPr/>
            </a:pPr>
            <a:r>
              <a:rPr kumimoji="0" lang="en-CA" sz="2400" b="1" i="0" u="none" strike="noStrike" kern="1200" cap="none" spc="0" normalizeH="0" baseline="0" dirty="0" smtClean="0">
                <a:ln>
                  <a:noFill/>
                </a:ln>
                <a:solidFill>
                  <a:schemeClr val="tx1"/>
                </a:solidFill>
                <a:effectLst/>
                <a:uLnTx/>
                <a:uFillTx/>
                <a:latin typeface="Verdana" panose="020B0604030504040204" pitchFamily="34" charset="0"/>
                <a:ea typeface="Verdana" panose="020B0604030504040204" pitchFamily="34" charset="0"/>
                <a:cs typeface="Verdana" panose="020B0604030504040204" pitchFamily="34" charset="0"/>
              </a:rPr>
              <a:t>Outline of Bill C-65 Development Process </a:t>
            </a:r>
          </a:p>
        </p:txBody>
      </p:sp>
      <p:graphicFrame>
        <p:nvGraphicFramePr>
          <p:cNvPr id="8" name="Diagram 7"/>
          <p:cNvGraphicFramePr/>
          <p:nvPr>
            <p:extLst>
              <p:ext uri="{D42A27DB-BD31-4B8C-83A1-F6EECF244321}">
                <p14:modId xmlns:p14="http://schemas.microsoft.com/office/powerpoint/2010/main" val="4009251429"/>
              </p:ext>
            </p:extLst>
          </p:nvPr>
        </p:nvGraphicFramePr>
        <p:xfrm>
          <a:off x="497541" y="1112804"/>
          <a:ext cx="8189258" cy="4857689"/>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97380854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ABCE2B6B-7FFE-FA46-BED3-31567387080B}" type="slidenum">
              <a:rPr lang="en-US" smtClean="0"/>
              <a:t>5</a:t>
            </a:fld>
            <a:endParaRPr lang="en-US"/>
          </a:p>
        </p:txBody>
      </p:sp>
      <p:sp>
        <p:nvSpPr>
          <p:cNvPr id="5" name="Title 1"/>
          <p:cNvSpPr>
            <a:spLocks noGrp="1"/>
          </p:cNvSpPr>
          <p:nvPr>
            <p:ph type="title" idx="4294967295"/>
          </p:nvPr>
        </p:nvSpPr>
        <p:spPr>
          <a:xfrm>
            <a:off x="446088" y="277813"/>
            <a:ext cx="8229600" cy="665162"/>
          </a:xfrm>
        </p:spPr>
        <p:txBody>
          <a:bodyPr tIns="421200" anchor="ctr" anchorCtr="0">
            <a:normAutofit fontScale="90000"/>
          </a:bodyPr>
          <a:lstStyle/>
          <a:p>
            <a:pPr algn="l"/>
            <a:r>
              <a:rPr lang="en-US" sz="2700" b="1" dirty="0" smtClean="0">
                <a:latin typeface="Verdana"/>
                <a:cs typeface="Verdana"/>
              </a:rPr>
              <a:t>Key Amendments to the </a:t>
            </a:r>
            <a:r>
              <a:rPr lang="en-US" sz="2700" b="1" i="1" dirty="0" smtClean="0">
                <a:latin typeface="Verdana"/>
                <a:cs typeface="Verdana"/>
              </a:rPr>
              <a:t>Canada Labour Code</a:t>
            </a:r>
            <a:r>
              <a:rPr lang="en-US" sz="3600" b="1" dirty="0" smtClean="0">
                <a:latin typeface="Verdana"/>
                <a:cs typeface="Verdana"/>
              </a:rPr>
              <a:t/>
            </a:r>
            <a:br>
              <a:rPr lang="en-US" sz="3600" b="1" dirty="0" smtClean="0">
                <a:latin typeface="Verdana"/>
                <a:cs typeface="Verdana"/>
              </a:rPr>
            </a:br>
            <a:endParaRPr lang="en-US" sz="2800" dirty="0">
              <a:latin typeface="Verdana"/>
              <a:cs typeface="Verdana"/>
            </a:endParaRPr>
          </a:p>
        </p:txBody>
      </p:sp>
      <p:sp>
        <p:nvSpPr>
          <p:cNvPr id="3" name="TextBox 2"/>
          <p:cNvSpPr txBox="1"/>
          <p:nvPr/>
        </p:nvSpPr>
        <p:spPr>
          <a:xfrm>
            <a:off x="367066" y="1157982"/>
            <a:ext cx="8223250" cy="4770537"/>
          </a:xfrm>
          <a:prstGeom prst="rect">
            <a:avLst/>
          </a:prstGeom>
          <a:noFill/>
        </p:spPr>
        <p:txBody>
          <a:bodyPr wrap="square" rtlCol="0">
            <a:spAutoFit/>
          </a:bodyPr>
          <a:lstStyle/>
          <a:p>
            <a:pPr marL="285750" indent="-285750">
              <a:buFont typeface="Arial" panose="020B0604020202020204" pitchFamily="34" charset="0"/>
              <a:buChar char="•"/>
            </a:pPr>
            <a:r>
              <a:rPr lang="en-CA" sz="1600" dirty="0" smtClean="0">
                <a:latin typeface="Verdana"/>
                <a:cs typeface="Verdana"/>
              </a:rPr>
              <a:t>New definition of </a:t>
            </a:r>
            <a:r>
              <a:rPr lang="en-CA" sz="1600" b="1" i="1" dirty="0" smtClean="0">
                <a:latin typeface="Verdana"/>
                <a:cs typeface="Verdana"/>
              </a:rPr>
              <a:t>harassment and violence</a:t>
            </a:r>
            <a:r>
              <a:rPr lang="en-CA" sz="1600" dirty="0" smtClean="0">
                <a:latin typeface="Verdana"/>
                <a:cs typeface="Verdana"/>
              </a:rPr>
              <a:t>: any </a:t>
            </a:r>
            <a:r>
              <a:rPr lang="en-CA" sz="1600" dirty="0">
                <a:latin typeface="Verdana"/>
                <a:cs typeface="Verdana"/>
              </a:rPr>
              <a:t>action, conduct, or comment, including of a sexual nature, that can reasonably be expected to cause offence, humiliation or other physical or psychological injury or illness to an employee, including any prescribed action, conduct or </a:t>
            </a:r>
            <a:r>
              <a:rPr lang="en-CA" sz="1600" dirty="0" smtClean="0">
                <a:latin typeface="Verdana"/>
                <a:cs typeface="Verdana"/>
              </a:rPr>
              <a:t>comment.</a:t>
            </a:r>
          </a:p>
          <a:p>
            <a:pPr marL="285750" indent="-285750">
              <a:buFont typeface="Arial" panose="020B0604020202020204" pitchFamily="34" charset="0"/>
              <a:buChar char="•"/>
            </a:pPr>
            <a:endParaRPr lang="en-CA" sz="1600" dirty="0" smtClean="0">
              <a:latin typeface="Verdana"/>
              <a:cs typeface="Verdana"/>
            </a:endParaRPr>
          </a:p>
          <a:p>
            <a:pPr marL="285750" indent="-285750">
              <a:buFont typeface="Arial" panose="020B0604020202020204" pitchFamily="34" charset="0"/>
              <a:buChar char="•"/>
            </a:pPr>
            <a:r>
              <a:rPr lang="en-CA" sz="1600" dirty="0" smtClean="0">
                <a:latin typeface="Verdana"/>
                <a:cs typeface="Verdana"/>
              </a:rPr>
              <a:t>Amends purpose </a:t>
            </a:r>
            <a:r>
              <a:rPr lang="en-CA" sz="1600" dirty="0">
                <a:latin typeface="Verdana"/>
                <a:cs typeface="Verdana"/>
              </a:rPr>
              <a:t>of Part II to explicitly </a:t>
            </a:r>
            <a:r>
              <a:rPr lang="en-CA" sz="1600" dirty="0" smtClean="0">
                <a:latin typeface="Verdana"/>
                <a:cs typeface="Verdana"/>
              </a:rPr>
              <a:t>include </a:t>
            </a:r>
            <a:r>
              <a:rPr lang="en-CA" sz="1600" dirty="0">
                <a:latin typeface="Verdana"/>
                <a:cs typeface="Verdana"/>
              </a:rPr>
              <a:t>the prevention of harassment and </a:t>
            </a:r>
            <a:r>
              <a:rPr lang="en-CA" sz="1600" dirty="0" smtClean="0">
                <a:latin typeface="Verdana"/>
                <a:cs typeface="Verdana"/>
              </a:rPr>
              <a:t>violence, </a:t>
            </a:r>
            <a:r>
              <a:rPr lang="en-CA" sz="1600" dirty="0">
                <a:latin typeface="Verdana"/>
                <a:cs typeface="Verdana"/>
              </a:rPr>
              <a:t>and </a:t>
            </a:r>
            <a:r>
              <a:rPr lang="en-CA" sz="1600" dirty="0" smtClean="0">
                <a:latin typeface="Verdana"/>
                <a:cs typeface="Verdana"/>
              </a:rPr>
              <a:t>physical </a:t>
            </a:r>
            <a:r>
              <a:rPr lang="en-CA" sz="1600" dirty="0">
                <a:latin typeface="Verdana"/>
                <a:cs typeface="Verdana"/>
              </a:rPr>
              <a:t>and psychological injuries and </a:t>
            </a:r>
            <a:r>
              <a:rPr lang="en-CA" sz="1600" dirty="0" smtClean="0">
                <a:latin typeface="Verdana"/>
                <a:cs typeface="Verdana"/>
              </a:rPr>
              <a:t>illnesses.</a:t>
            </a:r>
          </a:p>
          <a:p>
            <a:pPr marL="285750" indent="-285750">
              <a:buFont typeface="Arial" panose="020B0604020202020204" pitchFamily="34" charset="0"/>
              <a:buChar char="•"/>
            </a:pPr>
            <a:endParaRPr lang="en-CA" sz="1600" dirty="0">
              <a:latin typeface="Verdana"/>
              <a:cs typeface="Verdana"/>
            </a:endParaRPr>
          </a:p>
          <a:p>
            <a:pPr marL="285750" indent="-285750">
              <a:buFont typeface="Arial" panose="020B0604020202020204" pitchFamily="34" charset="0"/>
              <a:buChar char="•"/>
            </a:pPr>
            <a:r>
              <a:rPr lang="en-CA" sz="1600" dirty="0" smtClean="0">
                <a:latin typeface="Verdana"/>
                <a:cs typeface="Verdana"/>
              </a:rPr>
              <a:t>Requires employers </a:t>
            </a:r>
            <a:r>
              <a:rPr lang="en-CA" sz="1600" dirty="0">
                <a:latin typeface="Verdana"/>
                <a:cs typeface="Verdana"/>
              </a:rPr>
              <a:t>to </a:t>
            </a:r>
            <a:r>
              <a:rPr lang="en-CA" sz="1600" dirty="0">
                <a:solidFill>
                  <a:prstClr val="black"/>
                </a:solidFill>
                <a:latin typeface="Verdana" panose="020B0604030504040204" pitchFamily="34" charset="0"/>
                <a:ea typeface="Verdana" panose="020B0604030504040204" pitchFamily="34" charset="0"/>
                <a:cs typeface="Arial" panose="020B0604020202020204" pitchFamily="34" charset="0"/>
              </a:rPr>
              <a:t>follow </a:t>
            </a:r>
            <a:r>
              <a:rPr lang="en-CA" sz="1600" dirty="0" smtClean="0">
                <a:solidFill>
                  <a:prstClr val="black"/>
                </a:solidFill>
                <a:latin typeface="Verdana" panose="020B0604030504040204" pitchFamily="34" charset="0"/>
                <a:ea typeface="Verdana" panose="020B0604030504040204" pitchFamily="34" charset="0"/>
                <a:cs typeface="Arial" panose="020B0604020202020204" pitchFamily="34" charset="0"/>
              </a:rPr>
              <a:t>steps </a:t>
            </a:r>
            <a:r>
              <a:rPr lang="en-CA" sz="1600" dirty="0">
                <a:solidFill>
                  <a:prstClr val="black"/>
                </a:solidFill>
                <a:latin typeface="Verdana" panose="020B0604030504040204" pitchFamily="34" charset="0"/>
                <a:ea typeface="Verdana" panose="020B0604030504040204" pitchFamily="34" charset="0"/>
                <a:cs typeface="Arial" panose="020B0604020202020204" pitchFamily="34" charset="0"/>
              </a:rPr>
              <a:t>of </a:t>
            </a:r>
            <a:r>
              <a:rPr lang="en-CA" sz="1600" dirty="0" smtClean="0">
                <a:solidFill>
                  <a:prstClr val="black"/>
                </a:solidFill>
                <a:latin typeface="Verdana" panose="020B0604030504040204" pitchFamily="34" charset="0"/>
                <a:ea typeface="Verdana" panose="020B0604030504040204" pitchFamily="34" charset="0"/>
                <a:cs typeface="Arial" panose="020B0604020202020204" pitchFamily="34" charset="0"/>
              </a:rPr>
              <a:t>a </a:t>
            </a:r>
            <a:r>
              <a:rPr lang="en-CA" sz="1600" dirty="0">
                <a:solidFill>
                  <a:prstClr val="black"/>
                </a:solidFill>
                <a:latin typeface="Verdana" panose="020B0604030504040204" pitchFamily="34" charset="0"/>
                <a:ea typeface="Verdana" panose="020B0604030504040204" pitchFamily="34" charset="0"/>
                <a:cs typeface="Arial" panose="020B0604020202020204" pitchFamily="34" charset="0"/>
              </a:rPr>
              <a:t>resolution process within </a:t>
            </a:r>
            <a:r>
              <a:rPr lang="en-CA" sz="1600" dirty="0" smtClean="0">
                <a:solidFill>
                  <a:prstClr val="black"/>
                </a:solidFill>
                <a:latin typeface="Verdana" panose="020B0604030504040204" pitchFamily="34" charset="0"/>
                <a:ea typeface="Verdana" panose="020B0604030504040204" pitchFamily="34" charset="0"/>
                <a:cs typeface="Arial" panose="020B0604020202020204" pitchFamily="34" charset="0"/>
              </a:rPr>
              <a:t>specific </a:t>
            </a:r>
            <a:r>
              <a:rPr lang="en-CA" sz="1600" dirty="0">
                <a:solidFill>
                  <a:prstClr val="black"/>
                </a:solidFill>
                <a:latin typeface="Verdana" panose="020B0604030504040204" pitchFamily="34" charset="0"/>
                <a:ea typeface="Verdana" panose="020B0604030504040204" pitchFamily="34" charset="0"/>
                <a:cs typeface="Arial" panose="020B0604020202020204" pitchFamily="34" charset="0"/>
              </a:rPr>
              <a:t>timelines </a:t>
            </a:r>
            <a:r>
              <a:rPr lang="en-CA" sz="1600" dirty="0" smtClean="0">
                <a:solidFill>
                  <a:prstClr val="black"/>
                </a:solidFill>
                <a:latin typeface="Verdana" panose="020B0604030504040204" pitchFamily="34" charset="0"/>
                <a:ea typeface="Verdana" panose="020B0604030504040204" pitchFamily="34" charset="0"/>
                <a:cs typeface="Arial" panose="020B0604020202020204" pitchFamily="34" charset="0"/>
              </a:rPr>
              <a:t>when responding to notifications of harassment and violence.</a:t>
            </a:r>
            <a:endParaRPr lang="en-CA" sz="1600" dirty="0">
              <a:solidFill>
                <a:prstClr val="black"/>
              </a:solidFill>
              <a:latin typeface="Verdana" panose="020B0604030504040204" pitchFamily="34" charset="0"/>
              <a:ea typeface="Verdana" panose="020B0604030504040204" pitchFamily="34" charset="0"/>
              <a:cs typeface="Arial" panose="020B0604020202020204" pitchFamily="34" charset="0"/>
            </a:endParaRPr>
          </a:p>
          <a:p>
            <a:endParaRPr lang="en-CA" sz="1600" dirty="0" smtClean="0">
              <a:latin typeface="Verdana"/>
              <a:cs typeface="Verdana"/>
            </a:endParaRPr>
          </a:p>
          <a:p>
            <a:pPr marL="285750" indent="-285750">
              <a:buFont typeface="Arial" panose="020B0604020202020204" pitchFamily="34" charset="0"/>
              <a:buChar char="•"/>
            </a:pPr>
            <a:r>
              <a:rPr lang="en-CA" sz="1600" dirty="0" smtClean="0">
                <a:latin typeface="Verdana"/>
                <a:cs typeface="Verdana"/>
              </a:rPr>
              <a:t>Requires employers </a:t>
            </a:r>
            <a:r>
              <a:rPr lang="en-CA" sz="1600" dirty="0">
                <a:latin typeface="Verdana"/>
                <a:cs typeface="Verdana"/>
              </a:rPr>
              <a:t>to ensure that all employees receive harassment and violence prevention </a:t>
            </a:r>
            <a:r>
              <a:rPr lang="en-CA" sz="1600" dirty="0" smtClean="0">
                <a:latin typeface="Verdana"/>
                <a:cs typeface="Verdana"/>
              </a:rPr>
              <a:t>training.</a:t>
            </a:r>
          </a:p>
          <a:p>
            <a:pPr marL="285750" indent="-285750">
              <a:buFont typeface="Arial" panose="020B0604020202020204" pitchFamily="34" charset="0"/>
              <a:buChar char="•"/>
            </a:pPr>
            <a:endParaRPr lang="en-CA" sz="1600" dirty="0" smtClean="0">
              <a:latin typeface="Verdana"/>
              <a:cs typeface="Verdana"/>
            </a:endParaRPr>
          </a:p>
          <a:p>
            <a:pPr marL="285750" indent="-285750">
              <a:buFont typeface="Arial" panose="020B0604020202020204" pitchFamily="34" charset="0"/>
              <a:buChar char="•"/>
            </a:pPr>
            <a:r>
              <a:rPr lang="en-CA" sz="1600" dirty="0" smtClean="0">
                <a:latin typeface="Verdana"/>
                <a:cs typeface="Verdana"/>
              </a:rPr>
              <a:t>Adds </a:t>
            </a:r>
            <a:r>
              <a:rPr lang="en-CA" sz="1600" dirty="0">
                <a:latin typeface="Verdana"/>
                <a:cs typeface="Verdana"/>
              </a:rPr>
              <a:t>privacy </a:t>
            </a:r>
            <a:r>
              <a:rPr lang="en-CA" sz="1600" dirty="0" smtClean="0">
                <a:latin typeface="Verdana"/>
                <a:cs typeface="Verdana"/>
              </a:rPr>
              <a:t>protections.</a:t>
            </a:r>
          </a:p>
          <a:p>
            <a:endParaRPr lang="en-CA" sz="1600" dirty="0">
              <a:latin typeface="Verdana"/>
              <a:cs typeface="Verdana"/>
            </a:endParaRPr>
          </a:p>
          <a:p>
            <a:pPr marL="285750" indent="-285750">
              <a:buFont typeface="Arial" panose="020B0604020202020204" pitchFamily="34" charset="0"/>
              <a:buChar char="•"/>
            </a:pPr>
            <a:r>
              <a:rPr lang="en-CA" sz="1600" dirty="0" smtClean="0">
                <a:latin typeface="Verdana"/>
                <a:cs typeface="Verdana"/>
              </a:rPr>
              <a:t>Adds new employer obligations towards </a:t>
            </a:r>
            <a:r>
              <a:rPr lang="en-CA" sz="1600" dirty="0">
                <a:latin typeface="Verdana"/>
                <a:cs typeface="Verdana"/>
              </a:rPr>
              <a:t>former employees</a:t>
            </a:r>
            <a:r>
              <a:rPr lang="en-CA" sz="1600" dirty="0" smtClean="0">
                <a:latin typeface="Verdana"/>
                <a:cs typeface="Verdana"/>
              </a:rPr>
              <a:t>.</a:t>
            </a:r>
          </a:p>
        </p:txBody>
      </p:sp>
    </p:spTree>
    <p:extLst>
      <p:ext uri="{BB962C8B-B14F-4D97-AF65-F5344CB8AC3E}">
        <p14:creationId xmlns:p14="http://schemas.microsoft.com/office/powerpoint/2010/main" val="394258635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ABCE2B6B-7FFE-FA46-BED3-31567387080B}" type="slidenum">
              <a:rPr lang="en-US" smtClean="0"/>
              <a:t>6</a:t>
            </a:fld>
            <a:endParaRPr lang="en-US"/>
          </a:p>
        </p:txBody>
      </p:sp>
      <p:sp>
        <p:nvSpPr>
          <p:cNvPr id="5" name="Title 1"/>
          <p:cNvSpPr>
            <a:spLocks noGrp="1"/>
          </p:cNvSpPr>
          <p:nvPr>
            <p:ph type="title" idx="4294967295"/>
          </p:nvPr>
        </p:nvSpPr>
        <p:spPr>
          <a:xfrm>
            <a:off x="446088" y="270114"/>
            <a:ext cx="8229600" cy="665162"/>
          </a:xfrm>
        </p:spPr>
        <p:txBody>
          <a:bodyPr tIns="421200" anchor="ctr" anchorCtr="0">
            <a:normAutofit fontScale="90000"/>
          </a:bodyPr>
          <a:lstStyle/>
          <a:p>
            <a:pPr algn="l"/>
            <a:r>
              <a:rPr lang="en-US" sz="2700" b="1" i="1" dirty="0" smtClean="0">
                <a:latin typeface="Verdana"/>
                <a:cs typeface="Verdana"/>
              </a:rPr>
              <a:t>Work Place Harassment and Violence Prevention Regulations</a:t>
            </a:r>
            <a:r>
              <a:rPr lang="en-US" sz="2700" b="1" dirty="0" smtClean="0">
                <a:latin typeface="Verdana"/>
                <a:cs typeface="Verdana"/>
              </a:rPr>
              <a:t>: An Overview</a:t>
            </a:r>
            <a:r>
              <a:rPr lang="en-US" sz="3600" b="1" dirty="0" smtClean="0">
                <a:latin typeface="Verdana"/>
                <a:cs typeface="Verdana"/>
              </a:rPr>
              <a:t/>
            </a:r>
            <a:br>
              <a:rPr lang="en-US" sz="3600" b="1" dirty="0" smtClean="0">
                <a:latin typeface="Verdana"/>
                <a:cs typeface="Verdana"/>
              </a:rPr>
            </a:br>
            <a:endParaRPr lang="en-US" sz="2800" dirty="0">
              <a:latin typeface="Verdana"/>
              <a:cs typeface="Verdana"/>
            </a:endParaRPr>
          </a:p>
        </p:txBody>
      </p:sp>
      <p:sp>
        <p:nvSpPr>
          <p:cNvPr id="3" name="TextBox 2"/>
          <p:cNvSpPr txBox="1"/>
          <p:nvPr/>
        </p:nvSpPr>
        <p:spPr>
          <a:xfrm>
            <a:off x="446088" y="1071801"/>
            <a:ext cx="8223250" cy="5463034"/>
          </a:xfrm>
          <a:prstGeom prst="rect">
            <a:avLst/>
          </a:prstGeom>
          <a:noFill/>
        </p:spPr>
        <p:txBody>
          <a:bodyPr wrap="square" rtlCol="0">
            <a:spAutoFit/>
          </a:bodyPr>
          <a:lstStyle/>
          <a:p>
            <a:pPr>
              <a:defRPr/>
            </a:pPr>
            <a:r>
              <a:rPr lang="en-CA" sz="1500" dirty="0">
                <a:latin typeface="Verdana"/>
                <a:cs typeface="Verdana"/>
              </a:rPr>
              <a:t>The new standalone </a:t>
            </a:r>
            <a:r>
              <a:rPr lang="en-CA" sz="1500" i="1" dirty="0" smtClean="0">
                <a:latin typeface="Verdana"/>
                <a:cs typeface="Verdana"/>
              </a:rPr>
              <a:t>Work Place Harassment and Violence Prevention </a:t>
            </a:r>
            <a:r>
              <a:rPr lang="en-CA" sz="1500" dirty="0" smtClean="0">
                <a:latin typeface="Verdana"/>
                <a:cs typeface="Verdana"/>
              </a:rPr>
              <a:t>(WPHVP) </a:t>
            </a:r>
            <a:r>
              <a:rPr lang="en-CA" sz="1500" i="1" dirty="0" smtClean="0">
                <a:latin typeface="Verdana"/>
                <a:cs typeface="Verdana"/>
              </a:rPr>
              <a:t>Regulations</a:t>
            </a:r>
            <a:r>
              <a:rPr lang="en-CA" sz="1500" dirty="0" smtClean="0">
                <a:latin typeface="Verdana"/>
                <a:cs typeface="Verdana"/>
              </a:rPr>
              <a:t> came into force on January 1, 2021, and replaced </a:t>
            </a:r>
            <a:r>
              <a:rPr lang="en-CA" sz="1500" dirty="0">
                <a:latin typeface="Verdana"/>
                <a:cs typeface="Verdana"/>
              </a:rPr>
              <a:t>Part </a:t>
            </a:r>
            <a:r>
              <a:rPr lang="en-CA" sz="1500" dirty="0" smtClean="0">
                <a:latin typeface="Verdana"/>
                <a:cs typeface="Verdana"/>
              </a:rPr>
              <a:t>XX (Violence Prevention </a:t>
            </a:r>
            <a:r>
              <a:rPr lang="en-CA" sz="1500" dirty="0">
                <a:latin typeface="Verdana"/>
                <a:cs typeface="Verdana"/>
              </a:rPr>
              <a:t>in the Work </a:t>
            </a:r>
            <a:r>
              <a:rPr lang="en-CA" sz="1500" dirty="0" smtClean="0">
                <a:latin typeface="Verdana"/>
                <a:cs typeface="Verdana"/>
              </a:rPr>
              <a:t>Place) </a:t>
            </a:r>
            <a:r>
              <a:rPr lang="en-CA" sz="1500" dirty="0">
                <a:latin typeface="Verdana"/>
                <a:cs typeface="Verdana"/>
              </a:rPr>
              <a:t>of the </a:t>
            </a:r>
            <a:r>
              <a:rPr lang="en-CA" sz="1500" i="1" dirty="0">
                <a:latin typeface="Verdana"/>
                <a:cs typeface="Verdana"/>
              </a:rPr>
              <a:t>Canada Occupational Health and Safety Regulations </a:t>
            </a:r>
            <a:r>
              <a:rPr lang="en-CA" sz="1500" dirty="0">
                <a:latin typeface="Verdana"/>
                <a:cs typeface="Verdana"/>
              </a:rPr>
              <a:t>(COHSR</a:t>
            </a:r>
            <a:r>
              <a:rPr lang="en-CA" sz="1500" dirty="0" smtClean="0">
                <a:latin typeface="Verdana"/>
                <a:cs typeface="Verdana"/>
              </a:rPr>
              <a:t>).</a:t>
            </a:r>
          </a:p>
          <a:p>
            <a:pPr>
              <a:defRPr/>
            </a:pPr>
            <a:endParaRPr lang="en-CA" sz="1500" dirty="0">
              <a:latin typeface="Verdana"/>
              <a:cs typeface="Verdana"/>
            </a:endParaRPr>
          </a:p>
          <a:p>
            <a:pPr>
              <a:defRPr/>
            </a:pPr>
            <a:r>
              <a:rPr lang="en-CA" sz="1500" dirty="0" smtClean="0">
                <a:latin typeface="Verdana"/>
                <a:cs typeface="Verdana"/>
              </a:rPr>
              <a:t>Employers are now required to </a:t>
            </a:r>
            <a:r>
              <a:rPr lang="en-CA" sz="1500" dirty="0">
                <a:solidFill>
                  <a:prstClr val="black"/>
                </a:solidFill>
                <a:latin typeface="Verdana" panose="020B0604030504040204" pitchFamily="34" charset="0"/>
                <a:ea typeface="Verdana" panose="020B0604030504040204" pitchFamily="34" charset="0"/>
                <a:cs typeface="Arial" panose="020B0604020202020204" pitchFamily="34" charset="0"/>
              </a:rPr>
              <a:t>follow each step of the resolution process within the timelines outlined in the Regulations when responding to all notifications of harassment and </a:t>
            </a:r>
            <a:r>
              <a:rPr lang="en-CA" sz="1500" dirty="0" smtClean="0">
                <a:solidFill>
                  <a:prstClr val="black"/>
                </a:solidFill>
                <a:latin typeface="Verdana" panose="020B0604030504040204" pitchFamily="34" charset="0"/>
                <a:ea typeface="Verdana" panose="020B0604030504040204" pitchFamily="34" charset="0"/>
                <a:cs typeface="Arial" panose="020B0604020202020204" pitchFamily="34" charset="0"/>
              </a:rPr>
              <a:t>violence.</a:t>
            </a:r>
          </a:p>
          <a:p>
            <a:pPr>
              <a:defRPr/>
            </a:pPr>
            <a:endParaRPr lang="en-CA" sz="1500" dirty="0">
              <a:solidFill>
                <a:prstClr val="black"/>
              </a:solidFill>
              <a:latin typeface="Verdana" panose="020B0604030504040204" pitchFamily="34" charset="0"/>
              <a:ea typeface="Verdana" panose="020B0604030504040204" pitchFamily="34" charset="0"/>
              <a:cs typeface="Arial" panose="020B0604020202020204" pitchFamily="34" charset="0"/>
            </a:endParaRPr>
          </a:p>
          <a:p>
            <a:pPr>
              <a:defRPr/>
            </a:pPr>
            <a:r>
              <a:rPr lang="en-CA" sz="1500" dirty="0" smtClean="0">
                <a:latin typeface="Verdana"/>
                <a:cs typeface="Verdana"/>
              </a:rPr>
              <a:t>It is a key obligation of the employer to work jointly with their workplace’s </a:t>
            </a:r>
            <a:r>
              <a:rPr lang="en-CA" sz="1500" dirty="0" smtClean="0">
                <a:solidFill>
                  <a:prstClr val="black"/>
                </a:solidFill>
                <a:latin typeface="Verdana" panose="020B0604030504040204" pitchFamily="34" charset="0"/>
                <a:ea typeface="Verdana" panose="020B0604030504040204" pitchFamily="34" charset="0"/>
                <a:cs typeface="Arial" panose="020B0604020202020204" pitchFamily="34" charset="0"/>
              </a:rPr>
              <a:t>policy committee/workplace committee/health </a:t>
            </a:r>
            <a:r>
              <a:rPr lang="en-CA" sz="1500" dirty="0">
                <a:solidFill>
                  <a:prstClr val="black"/>
                </a:solidFill>
                <a:latin typeface="Verdana" panose="020B0604030504040204" pitchFamily="34" charset="0"/>
                <a:ea typeface="Verdana" panose="020B0604030504040204" pitchFamily="34" charset="0"/>
                <a:cs typeface="Arial" panose="020B0604020202020204" pitchFamily="34" charset="0"/>
              </a:rPr>
              <a:t>and safety </a:t>
            </a:r>
            <a:r>
              <a:rPr lang="en-CA" sz="1500" dirty="0" smtClean="0">
                <a:solidFill>
                  <a:prstClr val="black"/>
                </a:solidFill>
                <a:latin typeface="Verdana" panose="020B0604030504040204" pitchFamily="34" charset="0"/>
                <a:ea typeface="Verdana" panose="020B0604030504040204" pitchFamily="34" charset="0"/>
                <a:cs typeface="Arial" panose="020B0604020202020204" pitchFamily="34" charset="0"/>
              </a:rPr>
              <a:t>representative </a:t>
            </a:r>
            <a:r>
              <a:rPr lang="en-CA" sz="1500" dirty="0">
                <a:solidFill>
                  <a:prstClr val="black"/>
                </a:solidFill>
                <a:latin typeface="Verdana" panose="020B0604030504040204" pitchFamily="34" charset="0"/>
                <a:ea typeface="Verdana" panose="020B0604030504040204" pitchFamily="34" charset="0"/>
                <a:cs typeface="Arial" panose="020B0604020202020204" pitchFamily="34" charset="0"/>
              </a:rPr>
              <a:t>to:</a:t>
            </a:r>
          </a:p>
          <a:p>
            <a:pPr marL="742950" lvl="1" indent="-285750">
              <a:buFont typeface="Arial" panose="020B0604020202020204" pitchFamily="34" charset="0"/>
              <a:buChar char="•"/>
              <a:defRPr/>
            </a:pPr>
            <a:r>
              <a:rPr lang="en-CA" sz="1500" dirty="0">
                <a:solidFill>
                  <a:prstClr val="black"/>
                </a:solidFill>
                <a:latin typeface="Verdana" panose="020B0604030504040204" pitchFamily="34" charset="0"/>
                <a:ea typeface="Verdana" panose="020B0604030504040204" pitchFamily="34" charset="0"/>
                <a:cs typeface="Arial" panose="020B0604020202020204" pitchFamily="34" charset="0"/>
              </a:rPr>
              <a:t>develop a work place harassment and violence prevention policy;</a:t>
            </a:r>
          </a:p>
          <a:p>
            <a:pPr marL="742950" lvl="1" indent="-285750">
              <a:buFont typeface="Arial" panose="020B0604020202020204" pitchFamily="34" charset="0"/>
              <a:buChar char="•"/>
              <a:defRPr/>
            </a:pPr>
            <a:r>
              <a:rPr lang="en-CA" sz="1500" dirty="0">
                <a:solidFill>
                  <a:prstClr val="black"/>
                </a:solidFill>
                <a:latin typeface="Verdana" panose="020B0604030504040204" pitchFamily="34" charset="0"/>
                <a:ea typeface="Verdana" panose="020B0604030504040204" pitchFamily="34" charset="0"/>
                <a:cs typeface="Arial" panose="020B0604020202020204" pitchFamily="34" charset="0"/>
              </a:rPr>
              <a:t>conduct work place assessments;</a:t>
            </a:r>
          </a:p>
          <a:p>
            <a:pPr marL="742950" lvl="1" indent="-285750">
              <a:buFont typeface="Arial" panose="020B0604020202020204" pitchFamily="34" charset="0"/>
              <a:buChar char="•"/>
              <a:defRPr/>
            </a:pPr>
            <a:r>
              <a:rPr lang="en-CA" sz="1500" dirty="0">
                <a:solidFill>
                  <a:prstClr val="black"/>
                </a:solidFill>
                <a:latin typeface="Verdana" panose="020B0604030504040204" pitchFamily="34" charset="0"/>
                <a:ea typeface="Verdana" panose="020B0604030504040204" pitchFamily="34" charset="0"/>
                <a:cs typeface="Arial" panose="020B0604020202020204" pitchFamily="34" charset="0"/>
              </a:rPr>
              <a:t>develop and implement harassment and violence prevention training; and, </a:t>
            </a:r>
            <a:endParaRPr lang="en-CA" sz="1500" dirty="0" smtClean="0">
              <a:solidFill>
                <a:prstClr val="black"/>
              </a:solidFill>
              <a:latin typeface="Verdana" panose="020B0604030504040204" pitchFamily="34" charset="0"/>
              <a:ea typeface="Verdana" panose="020B0604030504040204" pitchFamily="34" charset="0"/>
              <a:cs typeface="Arial" panose="020B0604020202020204" pitchFamily="34" charset="0"/>
            </a:endParaRPr>
          </a:p>
          <a:p>
            <a:pPr marL="742950" lvl="1" indent="-285750">
              <a:buFont typeface="Arial" panose="020B0604020202020204" pitchFamily="34" charset="0"/>
              <a:buChar char="•"/>
              <a:defRPr/>
            </a:pPr>
            <a:r>
              <a:rPr lang="en-CA" sz="1500" dirty="0" smtClean="0">
                <a:solidFill>
                  <a:prstClr val="black"/>
                </a:solidFill>
                <a:latin typeface="Verdana" panose="020B0604030504040204" pitchFamily="34" charset="0"/>
                <a:ea typeface="Verdana" panose="020B0604030504040204" pitchFamily="34" charset="0"/>
                <a:cs typeface="Arial" panose="020B0604020202020204" pitchFamily="34" charset="0"/>
              </a:rPr>
              <a:t>implement </a:t>
            </a:r>
            <a:r>
              <a:rPr lang="en-CA" sz="1500" dirty="0">
                <a:solidFill>
                  <a:prstClr val="black"/>
                </a:solidFill>
                <a:latin typeface="Verdana" panose="020B0604030504040204" pitchFamily="34" charset="0"/>
                <a:ea typeface="Verdana" panose="020B0604030504040204" pitchFamily="34" charset="0"/>
                <a:cs typeface="Arial" panose="020B0604020202020204" pitchFamily="34" charset="0"/>
              </a:rPr>
              <a:t>recommendations stemming </a:t>
            </a:r>
            <a:r>
              <a:rPr lang="en-CA" sz="1500" dirty="0" smtClean="0">
                <a:solidFill>
                  <a:prstClr val="black"/>
                </a:solidFill>
                <a:latin typeface="Verdana" panose="020B0604030504040204" pitchFamily="34" charset="0"/>
                <a:ea typeface="Verdana" panose="020B0604030504040204" pitchFamily="34" charset="0"/>
                <a:cs typeface="Arial" panose="020B0604020202020204" pitchFamily="34" charset="0"/>
              </a:rPr>
              <a:t>from </a:t>
            </a:r>
            <a:r>
              <a:rPr lang="en-CA" sz="1500" dirty="0">
                <a:solidFill>
                  <a:prstClr val="black"/>
                </a:solidFill>
                <a:latin typeface="Verdana" panose="020B0604030504040204" pitchFamily="34" charset="0"/>
                <a:ea typeface="Verdana" panose="020B0604030504040204" pitchFamily="34" charset="0"/>
                <a:cs typeface="Arial" panose="020B0604020202020204" pitchFamily="34" charset="0"/>
              </a:rPr>
              <a:t>a work place investigation or a review of a work place assessment.</a:t>
            </a:r>
          </a:p>
          <a:p>
            <a:pPr marL="742950" lvl="1" indent="-285750">
              <a:buFont typeface="Arial" panose="020B0604020202020204" pitchFamily="34" charset="0"/>
              <a:buChar char="•"/>
              <a:defRPr/>
            </a:pPr>
            <a:endParaRPr lang="en-CA" sz="1500" dirty="0">
              <a:solidFill>
                <a:prstClr val="black"/>
              </a:solidFill>
              <a:latin typeface="Verdana" panose="020B0604030504040204" pitchFamily="34" charset="0"/>
              <a:ea typeface="Verdana" panose="020B0604030504040204" pitchFamily="34" charset="0"/>
              <a:cs typeface="Arial" panose="020B0604020202020204" pitchFamily="34" charset="0"/>
            </a:endParaRPr>
          </a:p>
          <a:p>
            <a:pPr marL="285750" indent="-285750">
              <a:buFont typeface="Arial" panose="020B0604020202020204" pitchFamily="34" charset="0"/>
              <a:buChar char="•"/>
            </a:pPr>
            <a:r>
              <a:rPr lang="en-CA" sz="1500" dirty="0">
                <a:latin typeface="Verdana" panose="020B0604030504040204" pitchFamily="34" charset="0"/>
                <a:ea typeface="Verdana" panose="020B0604030504040204" pitchFamily="34" charset="0"/>
                <a:cs typeface="Arial" panose="020B0604020202020204" pitchFamily="34" charset="0"/>
              </a:rPr>
              <a:t>Complaints can be made to the Labour Program when the process and/or timelines </a:t>
            </a:r>
            <a:r>
              <a:rPr lang="en-CA" sz="1500" dirty="0" smtClean="0">
                <a:latin typeface="Verdana" panose="020B0604030504040204" pitchFamily="34" charset="0"/>
                <a:ea typeface="Verdana" panose="020B0604030504040204" pitchFamily="34" charset="0"/>
                <a:cs typeface="Arial" panose="020B0604020202020204" pitchFamily="34" charset="0"/>
              </a:rPr>
              <a:t>set out </a:t>
            </a:r>
            <a:r>
              <a:rPr lang="en-CA" sz="1500" dirty="0">
                <a:latin typeface="Verdana" panose="020B0604030504040204" pitchFamily="34" charset="0"/>
                <a:ea typeface="Verdana" panose="020B0604030504040204" pitchFamily="34" charset="0"/>
                <a:cs typeface="Arial" panose="020B0604020202020204" pitchFamily="34" charset="0"/>
              </a:rPr>
              <a:t>in the Regulations have not been adhered to</a:t>
            </a:r>
            <a:r>
              <a:rPr lang="en-CA" sz="1500" dirty="0" smtClean="0">
                <a:latin typeface="Verdana" panose="020B0604030504040204" pitchFamily="34" charset="0"/>
                <a:ea typeface="Verdana" panose="020B0604030504040204" pitchFamily="34" charset="0"/>
                <a:cs typeface="Arial" panose="020B0604020202020204" pitchFamily="34" charset="0"/>
              </a:rPr>
              <a:t>.</a:t>
            </a:r>
          </a:p>
          <a:p>
            <a:pPr marL="285750" indent="-285750">
              <a:buFont typeface="Arial" panose="020B0604020202020204" pitchFamily="34" charset="0"/>
              <a:buChar char="•"/>
            </a:pPr>
            <a:r>
              <a:rPr lang="en-CA" sz="1500" dirty="0" smtClean="0">
                <a:latin typeface="Verdana" panose="020B0604030504040204" pitchFamily="34" charset="0"/>
                <a:ea typeface="Verdana" panose="020B0604030504040204" pitchFamily="34" charset="0"/>
                <a:cs typeface="Arial" panose="020B0604020202020204" pitchFamily="34" charset="0"/>
              </a:rPr>
              <a:t>In addition to the new processes, employees will be able to file grievances and complaints with the Canadian Human Rights Commission.</a:t>
            </a:r>
            <a:endParaRPr lang="en-CA" sz="1500" dirty="0">
              <a:latin typeface="Verdana" panose="020B0604030504040204" pitchFamily="34" charset="0"/>
              <a:ea typeface="Verdana" panose="020B0604030504040204" pitchFamily="34" charset="0"/>
              <a:cs typeface="Arial" panose="020B0604020202020204" pitchFamily="34" charset="0"/>
            </a:endParaRPr>
          </a:p>
          <a:p>
            <a:pPr lvl="0">
              <a:defRPr/>
            </a:pPr>
            <a:endParaRPr lang="en-CA" sz="1600" dirty="0" smtClean="0">
              <a:solidFill>
                <a:prstClr val="black"/>
              </a:solidFill>
              <a:latin typeface="Verdana" panose="020B0604030504040204" pitchFamily="34" charset="0"/>
              <a:ea typeface="Verdana" panose="020B0604030504040204" pitchFamily="34" charset="0"/>
              <a:cs typeface="Arial" panose="020B0604020202020204" pitchFamily="34" charset="0"/>
            </a:endParaRPr>
          </a:p>
          <a:p>
            <a:endParaRPr lang="en-US" dirty="0">
              <a:latin typeface="Verdana"/>
              <a:cs typeface="Verdana"/>
            </a:endParaRPr>
          </a:p>
        </p:txBody>
      </p:sp>
    </p:spTree>
    <p:extLst>
      <p:ext uri="{BB962C8B-B14F-4D97-AF65-F5344CB8AC3E}">
        <p14:creationId xmlns:p14="http://schemas.microsoft.com/office/powerpoint/2010/main" val="273982085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ABCE2B6B-7FFE-FA46-BED3-31567387080B}" type="slidenum">
              <a:rPr lang="en-US" smtClean="0"/>
              <a:t>7</a:t>
            </a:fld>
            <a:endParaRPr lang="en-US" dirty="0"/>
          </a:p>
        </p:txBody>
      </p:sp>
      <p:sp>
        <p:nvSpPr>
          <p:cNvPr id="3" name="Content Placeholder 2"/>
          <p:cNvSpPr txBox="1">
            <a:spLocks/>
          </p:cNvSpPr>
          <p:nvPr/>
        </p:nvSpPr>
        <p:spPr>
          <a:xfrm>
            <a:off x="379562" y="1017917"/>
            <a:ext cx="8307237" cy="4697081"/>
          </a:xfrm>
          <a:prstGeom prst="rect">
            <a:avLst/>
          </a:prstGeom>
        </p:spPr>
        <p:txBody>
          <a:bodyPr vert="horz" lIns="91440" tIns="45720" rIns="91440" bIns="45720" rtlCol="0">
            <a:noAutofit/>
          </a:bodyPr>
          <a:lstStyle>
            <a:lvl1pPr marL="342900" indent="-342900" algn="l" defTabSz="457200" rtl="0" eaLnBrk="1" latinLnBrk="0" hangingPunct="1">
              <a:spcBef>
                <a:spcPct val="20000"/>
              </a:spcBef>
              <a:buClr>
                <a:srgbClr val="7A82AA"/>
              </a:buClr>
              <a:buFont typeface="Arial"/>
              <a:buChar char="•"/>
              <a:defRPr sz="3200" kern="1200">
                <a:solidFill>
                  <a:schemeClr val="tx1"/>
                </a:solidFill>
                <a:latin typeface="Arial"/>
                <a:ea typeface="+mn-ea"/>
                <a:cs typeface="Arial"/>
              </a:defRPr>
            </a:lvl1pPr>
            <a:lvl2pPr marL="742950" indent="-285750" algn="l" defTabSz="457200" rtl="0" eaLnBrk="1" latinLnBrk="0" hangingPunct="1">
              <a:spcBef>
                <a:spcPct val="20000"/>
              </a:spcBef>
              <a:buClr>
                <a:srgbClr val="7A82AA"/>
              </a:buClr>
              <a:buFont typeface="Arial"/>
              <a:buChar char="–"/>
              <a:defRPr sz="2800" kern="1200">
                <a:solidFill>
                  <a:schemeClr val="tx1"/>
                </a:solidFill>
                <a:latin typeface="Arial"/>
                <a:ea typeface="+mn-ea"/>
                <a:cs typeface="Arial"/>
              </a:defRPr>
            </a:lvl2pPr>
            <a:lvl3pPr marL="1143000" indent="-228600" algn="l" defTabSz="457200" rtl="0" eaLnBrk="1" latinLnBrk="0" hangingPunct="1">
              <a:spcBef>
                <a:spcPct val="20000"/>
              </a:spcBef>
              <a:buClr>
                <a:srgbClr val="7A82AA"/>
              </a:buClr>
              <a:buFont typeface="Arial"/>
              <a:buChar char="•"/>
              <a:defRPr sz="2400" kern="1200">
                <a:solidFill>
                  <a:schemeClr val="tx1"/>
                </a:solidFill>
                <a:latin typeface="Arial"/>
                <a:ea typeface="+mn-ea"/>
                <a:cs typeface="Arial"/>
              </a:defRPr>
            </a:lvl3pPr>
            <a:lvl4pPr marL="1600200" indent="-228600" algn="l" defTabSz="457200" rtl="0" eaLnBrk="1" latinLnBrk="0" hangingPunct="1">
              <a:spcBef>
                <a:spcPct val="20000"/>
              </a:spcBef>
              <a:buClr>
                <a:srgbClr val="7A82AA"/>
              </a:buClr>
              <a:buFont typeface="Arial"/>
              <a:buChar char="–"/>
              <a:defRPr sz="2000" kern="1200">
                <a:solidFill>
                  <a:schemeClr val="tx1"/>
                </a:solidFill>
                <a:latin typeface="Arial"/>
                <a:ea typeface="+mn-ea"/>
                <a:cs typeface="Arial"/>
              </a:defRPr>
            </a:lvl4pPr>
            <a:lvl5pPr marL="2057400" indent="-228600" algn="l" defTabSz="457200" rtl="0" eaLnBrk="1" latinLnBrk="0" hangingPunct="1">
              <a:spcBef>
                <a:spcPct val="20000"/>
              </a:spcBef>
              <a:buClr>
                <a:srgbClr val="7A82AA"/>
              </a:buClr>
              <a:buFont typeface="Arial"/>
              <a:buChar char="»"/>
              <a:defRPr sz="2000" kern="1200">
                <a:solidFill>
                  <a:schemeClr val="tx1"/>
                </a:solidFill>
                <a:latin typeface="Arial"/>
                <a:ea typeface="+mn-ea"/>
                <a:cs typeface="Arial"/>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lvl="0">
              <a:defRPr/>
            </a:pPr>
            <a:endParaRPr lang="en-CA" sz="1600" dirty="0">
              <a:solidFill>
                <a:sysClr val="windowText" lastClr="000000"/>
              </a:solidFill>
              <a:latin typeface="Verdana" panose="020B0604030504040204" pitchFamily="34" charset="0"/>
              <a:ea typeface="Verdana" panose="020B0604030504040204" pitchFamily="34" charset="0"/>
              <a:cs typeface="Verdana" panose="020B0604030504040204" pitchFamily="34" charset="0"/>
            </a:endParaRPr>
          </a:p>
          <a:p>
            <a:pPr lvl="0">
              <a:defRPr/>
            </a:pPr>
            <a:endParaRPr lang="en-CA" sz="1200" dirty="0">
              <a:solidFill>
                <a:sysClr val="windowText" lastClr="000000"/>
              </a:solidFill>
              <a:latin typeface="Verdana" panose="020B0604030504040204" pitchFamily="34" charset="0"/>
              <a:ea typeface="Verdana" panose="020B0604030504040204" pitchFamily="34" charset="0"/>
              <a:cs typeface="Verdana" panose="020B0604030504040204" pitchFamily="34" charset="0"/>
            </a:endParaRPr>
          </a:p>
          <a:p>
            <a:pPr marL="342900" marR="0" lvl="0" indent="-342900" algn="l" defTabSz="457200" rtl="0" eaLnBrk="1" fontAlgn="auto" latinLnBrk="0" hangingPunct="1">
              <a:lnSpc>
                <a:spcPct val="100000"/>
              </a:lnSpc>
              <a:spcBef>
                <a:spcPct val="20000"/>
              </a:spcBef>
              <a:spcAft>
                <a:spcPts val="0"/>
              </a:spcAft>
              <a:buClr>
                <a:srgbClr val="7A82AA"/>
              </a:buClr>
              <a:buSzTx/>
              <a:buFont typeface="Arial"/>
              <a:buChar char="•"/>
              <a:tabLst/>
              <a:defRPr/>
            </a:pPr>
            <a:endParaRPr kumimoji="0" lang="en-CA" sz="1200" b="0" i="0" u="none" strike="noStrike" kern="1200" cap="none" spc="0" normalizeH="0" baseline="0" noProof="0" dirty="0" smtClean="0">
              <a:ln>
                <a:noFill/>
              </a:ln>
              <a:solidFill>
                <a:sysClr val="windowText" lastClr="000000"/>
              </a:solidFill>
              <a:effectLst/>
              <a:uLnTx/>
              <a:uFillTx/>
              <a:latin typeface="Verdana" panose="020B0604030504040204" pitchFamily="34" charset="0"/>
              <a:ea typeface="Verdana" panose="020B0604030504040204" pitchFamily="34" charset="0"/>
              <a:cs typeface="Verdana" panose="020B0604030504040204" pitchFamily="34" charset="0"/>
            </a:endParaRPr>
          </a:p>
        </p:txBody>
      </p:sp>
      <p:sp>
        <p:nvSpPr>
          <p:cNvPr id="4" name="Title 1"/>
          <p:cNvSpPr txBox="1">
            <a:spLocks/>
          </p:cNvSpPr>
          <p:nvPr/>
        </p:nvSpPr>
        <p:spPr>
          <a:xfrm>
            <a:off x="379562" y="267416"/>
            <a:ext cx="8307238" cy="845389"/>
          </a:xfrm>
          <a:prstGeom prst="rect">
            <a:avLst/>
          </a:prstGeom>
        </p:spPr>
        <p:txBody>
          <a:bodyPr vert="horz" lIns="91440" tIns="45720" rIns="91440" bIns="45720" rtlCol="0" anchor="ctr">
            <a:normAutofit fontScale="97500"/>
          </a:bodyPr>
          <a:lstStyle>
            <a:lvl1pPr algn="l" defTabSz="457200" rtl="0" eaLnBrk="1" latinLnBrk="0" hangingPunct="1">
              <a:spcBef>
                <a:spcPct val="0"/>
              </a:spcBef>
              <a:buNone/>
              <a:defRPr sz="3600" b="1" i="0" kern="1200">
                <a:solidFill>
                  <a:srgbClr val="7A82AA"/>
                </a:solidFill>
                <a:latin typeface="Arial"/>
                <a:ea typeface="+mj-ea"/>
                <a:cs typeface="Arial"/>
              </a:defRPr>
            </a:lvl1pPr>
          </a:lstStyle>
          <a:p>
            <a:pPr marL="0" marR="0" lvl="0" indent="0" algn="l" defTabSz="457200" rtl="0" eaLnBrk="1" fontAlgn="auto" latinLnBrk="0" hangingPunct="1">
              <a:lnSpc>
                <a:spcPct val="100000"/>
              </a:lnSpc>
              <a:spcBef>
                <a:spcPct val="0"/>
              </a:spcBef>
              <a:spcAft>
                <a:spcPts val="0"/>
              </a:spcAft>
              <a:buClrTx/>
              <a:buSzTx/>
              <a:buFontTx/>
              <a:buNone/>
              <a:tabLst/>
              <a:defRPr/>
            </a:pPr>
            <a:r>
              <a:rPr kumimoji="0" lang="en-CA" sz="2400" b="1" i="0" u="none" strike="noStrike" kern="1200" cap="none" spc="0" normalizeH="0" baseline="0" dirty="0" smtClean="0">
                <a:ln>
                  <a:noFill/>
                </a:ln>
                <a:solidFill>
                  <a:schemeClr val="tx1"/>
                </a:solidFill>
                <a:effectLst/>
                <a:uLnTx/>
                <a:uFillTx/>
                <a:latin typeface="Verdana" panose="020B0604030504040204" pitchFamily="34" charset="0"/>
                <a:ea typeface="Verdana" panose="020B0604030504040204" pitchFamily="34" charset="0"/>
                <a:cs typeface="Verdana" panose="020B0604030504040204" pitchFamily="34" charset="0"/>
              </a:rPr>
              <a:t>Outline of WPHVP Regulatory Development Process </a:t>
            </a:r>
          </a:p>
        </p:txBody>
      </p:sp>
      <p:graphicFrame>
        <p:nvGraphicFramePr>
          <p:cNvPr id="8" name="Diagram 7"/>
          <p:cNvGraphicFramePr/>
          <p:nvPr>
            <p:extLst/>
          </p:nvPr>
        </p:nvGraphicFramePr>
        <p:xfrm>
          <a:off x="497541" y="1112804"/>
          <a:ext cx="8189258" cy="4857689"/>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88511901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ABCE2B6B-7FFE-FA46-BED3-31567387080B}" type="slidenum">
              <a:rPr lang="en-US" smtClean="0"/>
              <a:t>8</a:t>
            </a:fld>
            <a:endParaRPr lang="en-US"/>
          </a:p>
        </p:txBody>
      </p:sp>
      <p:sp>
        <p:nvSpPr>
          <p:cNvPr id="3" name="Title 1"/>
          <p:cNvSpPr txBox="1">
            <a:spLocks/>
          </p:cNvSpPr>
          <p:nvPr/>
        </p:nvSpPr>
        <p:spPr>
          <a:xfrm>
            <a:off x="446088" y="277813"/>
            <a:ext cx="8229600" cy="921568"/>
          </a:xfrm>
          <a:prstGeom prst="rect">
            <a:avLst/>
          </a:prstGeom>
        </p:spPr>
        <p:txBody>
          <a:bodyPr vert="horz" lIns="91440" tIns="421200" rIns="91440" bIns="45720" rtlCol="0" anchor="ctr" anchorCtr="0">
            <a:no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algn="l"/>
            <a:r>
              <a:rPr lang="en-US" sz="2400" b="1" dirty="0" smtClean="0">
                <a:latin typeface="Verdana"/>
                <a:cs typeface="Verdana"/>
              </a:rPr>
              <a:t>Employer Obligations: Key Terms</a:t>
            </a:r>
            <a:br>
              <a:rPr lang="en-US" sz="2400" b="1" dirty="0" smtClean="0">
                <a:latin typeface="Verdana"/>
                <a:cs typeface="Verdana"/>
              </a:rPr>
            </a:br>
            <a:endParaRPr lang="en-US" sz="2400" dirty="0">
              <a:latin typeface="Verdana"/>
              <a:cs typeface="Verdana"/>
            </a:endParaRPr>
          </a:p>
        </p:txBody>
      </p:sp>
      <p:sp>
        <p:nvSpPr>
          <p:cNvPr id="4" name="TextBox 3"/>
          <p:cNvSpPr txBox="1"/>
          <p:nvPr/>
        </p:nvSpPr>
        <p:spPr>
          <a:xfrm>
            <a:off x="446088" y="1308563"/>
            <a:ext cx="8343070" cy="4770537"/>
          </a:xfrm>
          <a:prstGeom prst="rect">
            <a:avLst/>
          </a:prstGeom>
          <a:noFill/>
        </p:spPr>
        <p:txBody>
          <a:bodyPr wrap="square" rtlCol="0">
            <a:spAutoFit/>
          </a:bodyPr>
          <a:lstStyle/>
          <a:p>
            <a:r>
              <a:rPr lang="en-CA" sz="1600" b="1" dirty="0" smtClean="0">
                <a:latin typeface="Verdana" panose="020B0604030504040204" pitchFamily="34" charset="0"/>
                <a:ea typeface="Verdana" panose="020B0604030504040204" pitchFamily="34" charset="0"/>
              </a:rPr>
              <a:t>Notice </a:t>
            </a:r>
            <a:r>
              <a:rPr lang="en-CA" sz="1600" b="1" dirty="0">
                <a:latin typeface="Verdana" panose="020B0604030504040204" pitchFamily="34" charset="0"/>
                <a:ea typeface="Verdana" panose="020B0604030504040204" pitchFamily="34" charset="0"/>
              </a:rPr>
              <a:t>of </a:t>
            </a:r>
            <a:r>
              <a:rPr lang="en-CA" sz="1600" b="1" dirty="0" smtClean="0">
                <a:latin typeface="Verdana" panose="020B0604030504040204" pitchFamily="34" charset="0"/>
                <a:ea typeface="Verdana" panose="020B0604030504040204" pitchFamily="34" charset="0"/>
              </a:rPr>
              <a:t>an occurrence: </a:t>
            </a:r>
            <a:r>
              <a:rPr lang="en-CA" sz="1600" dirty="0" smtClean="0">
                <a:latin typeface="Verdana" panose="020B0604030504040204" pitchFamily="34" charset="0"/>
                <a:ea typeface="Verdana" panose="020B0604030504040204" pitchFamily="34" charset="0"/>
              </a:rPr>
              <a:t>notice to the employer that there has been an occurrence of harassment and violence in the work place.</a:t>
            </a:r>
          </a:p>
          <a:p>
            <a:endParaRPr lang="en-CA" sz="1600" b="1" dirty="0">
              <a:latin typeface="Verdana" panose="020B0604030504040204" pitchFamily="34" charset="0"/>
              <a:ea typeface="Verdana" panose="020B0604030504040204" pitchFamily="34" charset="0"/>
            </a:endParaRPr>
          </a:p>
          <a:p>
            <a:r>
              <a:rPr lang="en-CA" sz="1600" b="1" dirty="0" smtClean="0">
                <a:latin typeface="Verdana" panose="020B0604030504040204" pitchFamily="34" charset="0"/>
                <a:ea typeface="Verdana" panose="020B0604030504040204" pitchFamily="34" charset="0"/>
              </a:rPr>
              <a:t>Principal party: </a:t>
            </a:r>
            <a:r>
              <a:rPr lang="en-CA" sz="1600" dirty="0" smtClean="0">
                <a:latin typeface="Verdana" panose="020B0604030504040204" pitchFamily="34" charset="0"/>
                <a:ea typeface="Verdana" panose="020B0604030504040204" pitchFamily="34" charset="0"/>
              </a:rPr>
              <a:t>the employer or employee who is the object of the occurrence of harassment and violence.</a:t>
            </a:r>
          </a:p>
          <a:p>
            <a:endParaRPr lang="en-CA" sz="1600" b="1" dirty="0">
              <a:latin typeface="Verdana" panose="020B0604030504040204" pitchFamily="34" charset="0"/>
              <a:ea typeface="Verdana" panose="020B0604030504040204" pitchFamily="34" charset="0"/>
            </a:endParaRPr>
          </a:p>
          <a:p>
            <a:r>
              <a:rPr lang="en-CA" sz="1600" b="1" dirty="0">
                <a:latin typeface="Verdana" panose="020B0604030504040204" pitchFamily="34" charset="0"/>
                <a:ea typeface="Verdana" panose="020B0604030504040204" pitchFamily="34" charset="0"/>
              </a:rPr>
              <a:t>R</a:t>
            </a:r>
            <a:r>
              <a:rPr lang="en-CA" sz="1600" b="1" dirty="0" smtClean="0">
                <a:latin typeface="Verdana" panose="020B0604030504040204" pitchFamily="34" charset="0"/>
                <a:ea typeface="Verdana" panose="020B0604030504040204" pitchFamily="34" charset="0"/>
              </a:rPr>
              <a:t>esponding party: </a:t>
            </a:r>
            <a:r>
              <a:rPr lang="en-CA" sz="1600" dirty="0" smtClean="0">
                <a:latin typeface="Verdana" panose="020B0604030504040204" pitchFamily="34" charset="0"/>
                <a:ea typeface="Verdana" panose="020B0604030504040204" pitchFamily="34" charset="0"/>
              </a:rPr>
              <a:t>the person who is alleged to have been responsible for the occurrence in a notice of occurrence provided to the employer.</a:t>
            </a:r>
          </a:p>
          <a:p>
            <a:endParaRPr lang="en-CA" sz="1600" b="1" dirty="0">
              <a:latin typeface="Verdana" panose="020B0604030504040204" pitchFamily="34" charset="0"/>
              <a:ea typeface="Verdana" panose="020B0604030504040204" pitchFamily="34" charset="0"/>
            </a:endParaRPr>
          </a:p>
          <a:p>
            <a:r>
              <a:rPr lang="en-CA" sz="1600" b="1" dirty="0">
                <a:latin typeface="Verdana" panose="020B0604030504040204" pitchFamily="34" charset="0"/>
                <a:ea typeface="Verdana" panose="020B0604030504040204" pitchFamily="34" charset="0"/>
              </a:rPr>
              <a:t>A</a:t>
            </a:r>
            <a:r>
              <a:rPr lang="en-CA" sz="1600" b="1" dirty="0" smtClean="0">
                <a:latin typeface="Verdana" panose="020B0604030504040204" pitchFamily="34" charset="0"/>
                <a:ea typeface="Verdana" panose="020B0604030504040204" pitchFamily="34" charset="0"/>
              </a:rPr>
              <a:t>pplicable partner: </a:t>
            </a:r>
            <a:r>
              <a:rPr lang="en-CA" sz="1600" dirty="0" smtClean="0">
                <a:latin typeface="Verdana" panose="020B0604030504040204" pitchFamily="34" charset="0"/>
                <a:ea typeface="Verdana" panose="020B0604030504040204" pitchFamily="34" charset="0"/>
              </a:rPr>
              <a:t>a reference to the policy committee or, if there is no policy committee, as a reference to the work place committee or the health and safety representative.</a:t>
            </a:r>
            <a:br>
              <a:rPr lang="en-CA" sz="1600" dirty="0" smtClean="0">
                <a:latin typeface="Verdana" panose="020B0604030504040204" pitchFamily="34" charset="0"/>
                <a:ea typeface="Verdana" panose="020B0604030504040204" pitchFamily="34" charset="0"/>
              </a:rPr>
            </a:br>
            <a:endParaRPr lang="en-CA" sz="1600" dirty="0" smtClean="0">
              <a:latin typeface="Verdana" panose="020B0604030504040204" pitchFamily="34" charset="0"/>
              <a:ea typeface="Verdana" panose="020B0604030504040204" pitchFamily="34" charset="0"/>
            </a:endParaRPr>
          </a:p>
          <a:p>
            <a:r>
              <a:rPr lang="en-CA" sz="1600" b="1" dirty="0" smtClean="0">
                <a:latin typeface="Verdana" panose="020B0604030504040204" pitchFamily="34" charset="0"/>
                <a:ea typeface="Verdana" panose="020B0604030504040204" pitchFamily="34" charset="0"/>
              </a:rPr>
              <a:t>Designated recipient: </a:t>
            </a:r>
            <a:r>
              <a:rPr lang="en-CA" sz="1600" dirty="0" smtClean="0">
                <a:latin typeface="Verdana" panose="020B0604030504040204" pitchFamily="34" charset="0"/>
                <a:ea typeface="Verdana" panose="020B0604030504040204" pitchFamily="34" charset="0"/>
              </a:rPr>
              <a:t>A person or work unit in a work place, designated by an employer to receive a notice of an occurrence. </a:t>
            </a:r>
            <a:br>
              <a:rPr lang="en-CA" sz="1600" dirty="0" smtClean="0">
                <a:latin typeface="Verdana" panose="020B0604030504040204" pitchFamily="34" charset="0"/>
                <a:ea typeface="Verdana" panose="020B0604030504040204" pitchFamily="34" charset="0"/>
              </a:rPr>
            </a:br>
            <a:endParaRPr lang="en-CA" sz="1600" dirty="0" smtClean="0">
              <a:latin typeface="Verdana" panose="020B0604030504040204" pitchFamily="34" charset="0"/>
              <a:ea typeface="Verdana" panose="020B0604030504040204" pitchFamily="34" charset="0"/>
            </a:endParaRPr>
          </a:p>
          <a:p>
            <a:r>
              <a:rPr lang="en-CA" sz="1600" b="1" dirty="0" smtClean="0">
                <a:latin typeface="Verdana" panose="020B0604030504040204" pitchFamily="34" charset="0"/>
                <a:ea typeface="Verdana" panose="020B0604030504040204" pitchFamily="34" charset="0"/>
              </a:rPr>
              <a:t>Person designated: </a:t>
            </a:r>
            <a:r>
              <a:rPr lang="en-CA" sz="1600" dirty="0" smtClean="0">
                <a:latin typeface="Verdana" panose="020B0604030504040204" pitchFamily="34" charset="0"/>
                <a:ea typeface="Verdana" panose="020B0604030504040204" pitchFamily="34" charset="0"/>
              </a:rPr>
              <a:t>The person designated by the employer under 10(2)(k) of the Regulations to receive complaints of contraventions of the Code or Regulations. </a:t>
            </a:r>
            <a:endParaRPr lang="en-CA" sz="1600" dirty="0">
              <a:latin typeface="Verdana" panose="020B0604030504040204" pitchFamily="34" charset="0"/>
              <a:ea typeface="Verdana" panose="020B0604030504040204" pitchFamily="34" charset="0"/>
            </a:endParaRPr>
          </a:p>
        </p:txBody>
      </p:sp>
    </p:spTree>
    <p:extLst>
      <p:ext uri="{BB962C8B-B14F-4D97-AF65-F5344CB8AC3E}">
        <p14:creationId xmlns:p14="http://schemas.microsoft.com/office/powerpoint/2010/main" val="35434316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ABCE2B6B-7FFE-FA46-BED3-31567387080B}" type="slidenum">
              <a:rPr lang="en-US" smtClean="0"/>
              <a:t>9</a:t>
            </a:fld>
            <a:endParaRPr lang="en-US"/>
          </a:p>
        </p:txBody>
      </p:sp>
      <p:sp>
        <p:nvSpPr>
          <p:cNvPr id="3" name="Title 1"/>
          <p:cNvSpPr txBox="1">
            <a:spLocks/>
          </p:cNvSpPr>
          <p:nvPr/>
        </p:nvSpPr>
        <p:spPr>
          <a:xfrm>
            <a:off x="446088" y="277813"/>
            <a:ext cx="8229600" cy="921568"/>
          </a:xfrm>
          <a:prstGeom prst="rect">
            <a:avLst/>
          </a:prstGeom>
        </p:spPr>
        <p:txBody>
          <a:bodyPr vert="horz" lIns="91440" tIns="421200" rIns="91440" bIns="45720" rtlCol="0" anchor="ctr" anchorCtr="0">
            <a:no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algn="l"/>
            <a:r>
              <a:rPr lang="en-US" sz="2400" b="1" dirty="0" smtClean="0">
                <a:latin typeface="Verdana"/>
                <a:cs typeface="Verdana"/>
              </a:rPr>
              <a:t>Employer Obligations</a:t>
            </a:r>
            <a:br>
              <a:rPr lang="en-US" sz="2400" b="1" dirty="0" smtClean="0">
                <a:latin typeface="Verdana"/>
                <a:cs typeface="Verdana"/>
              </a:rPr>
            </a:br>
            <a:endParaRPr lang="en-US" sz="2400" dirty="0">
              <a:latin typeface="Verdana"/>
              <a:cs typeface="Verdana"/>
            </a:endParaRPr>
          </a:p>
        </p:txBody>
      </p:sp>
      <p:sp>
        <p:nvSpPr>
          <p:cNvPr id="4" name="TextBox 3"/>
          <p:cNvSpPr txBox="1"/>
          <p:nvPr/>
        </p:nvSpPr>
        <p:spPr>
          <a:xfrm>
            <a:off x="446088" y="1308563"/>
            <a:ext cx="8343070" cy="4893647"/>
          </a:xfrm>
          <a:prstGeom prst="rect">
            <a:avLst/>
          </a:prstGeom>
          <a:noFill/>
        </p:spPr>
        <p:txBody>
          <a:bodyPr wrap="square" rtlCol="0">
            <a:spAutoFit/>
          </a:bodyPr>
          <a:lstStyle/>
          <a:p>
            <a:pPr indent="-41275">
              <a:lnSpc>
                <a:spcPct val="130000"/>
              </a:lnSpc>
            </a:pPr>
            <a:r>
              <a:rPr lang="en-CA" sz="1600" b="1" u="sng" dirty="0">
                <a:latin typeface="Verdana" panose="020B0604030504040204" pitchFamily="34" charset="0"/>
                <a:ea typeface="Verdana" panose="020B0604030504040204" pitchFamily="34" charset="0"/>
              </a:rPr>
              <a:t>Work Place </a:t>
            </a:r>
            <a:r>
              <a:rPr lang="en-CA" sz="1600" b="1" u="sng" dirty="0" smtClean="0">
                <a:latin typeface="Verdana" panose="020B0604030504040204" pitchFamily="34" charset="0"/>
                <a:ea typeface="Verdana" panose="020B0604030504040204" pitchFamily="34" charset="0"/>
              </a:rPr>
              <a:t>Assessments</a:t>
            </a:r>
          </a:p>
          <a:p>
            <a:pPr marL="244475" indent="-285750">
              <a:lnSpc>
                <a:spcPct val="130000"/>
              </a:lnSpc>
              <a:buFont typeface="Arial" panose="020B0604020202020204" pitchFamily="34" charset="0"/>
              <a:buChar char="•"/>
            </a:pPr>
            <a:r>
              <a:rPr lang="en-CA" sz="1600" dirty="0" smtClean="0">
                <a:latin typeface="Verdana" panose="020B0604030504040204" pitchFamily="34" charset="0"/>
                <a:ea typeface="Verdana" panose="020B0604030504040204" pitchFamily="34" charset="0"/>
              </a:rPr>
              <a:t>Employers </a:t>
            </a:r>
            <a:r>
              <a:rPr lang="en-CA" sz="1600" dirty="0">
                <a:latin typeface="Verdana" panose="020B0604030504040204" pitchFamily="34" charset="0"/>
                <a:ea typeface="Verdana" panose="020B0604030504040204" pitchFamily="34" charset="0"/>
              </a:rPr>
              <a:t>must jointly, with the applicable partner: </a:t>
            </a:r>
          </a:p>
          <a:p>
            <a:pPr marL="742950" lvl="1" indent="-285750">
              <a:lnSpc>
                <a:spcPct val="130000"/>
              </a:lnSpc>
              <a:buFont typeface="Arial" panose="020B0604020202020204" pitchFamily="34" charset="0"/>
              <a:buChar char="•"/>
            </a:pPr>
            <a:r>
              <a:rPr lang="en-CA" sz="1600" dirty="0">
                <a:latin typeface="Verdana" panose="020B0604030504040204" pitchFamily="34" charset="0"/>
                <a:ea typeface="Verdana" panose="020B0604030504040204" pitchFamily="34" charset="0"/>
              </a:rPr>
              <a:t>conduct the initial work place assessment to identify risk factors that may contribute to harassment and violence;</a:t>
            </a:r>
          </a:p>
          <a:p>
            <a:pPr marL="742950" lvl="1" indent="-285750">
              <a:lnSpc>
                <a:spcPct val="130000"/>
              </a:lnSpc>
              <a:buFont typeface="Arial" panose="020B0604020202020204" pitchFamily="34" charset="0"/>
              <a:buChar char="•"/>
            </a:pPr>
            <a:r>
              <a:rPr lang="en-CA" sz="1600" dirty="0">
                <a:latin typeface="Verdana" panose="020B0604030504040204" pitchFamily="34" charset="0"/>
                <a:ea typeface="Verdana" panose="020B0604030504040204" pitchFamily="34" charset="0"/>
              </a:rPr>
              <a:t>develop preventative measures to mitigate these identified risks factors; and, </a:t>
            </a:r>
          </a:p>
          <a:p>
            <a:pPr marL="742950" lvl="1" indent="-285750">
              <a:lnSpc>
                <a:spcPct val="130000"/>
              </a:lnSpc>
              <a:buFont typeface="Arial" panose="020B0604020202020204" pitchFamily="34" charset="0"/>
              <a:buChar char="•"/>
            </a:pPr>
            <a:r>
              <a:rPr lang="en-CA" sz="1600" dirty="0">
                <a:latin typeface="Verdana" panose="020B0604030504040204" pitchFamily="34" charset="0"/>
                <a:ea typeface="Verdana" panose="020B0604030504040204" pitchFamily="34" charset="0"/>
              </a:rPr>
              <a:t>monitor, review and update the work place assessment at least every 3 years, or if risk factors have changed. </a:t>
            </a:r>
            <a:r>
              <a:rPr lang="en-CA" sz="1600" dirty="0" smtClean="0">
                <a:latin typeface="Verdana" panose="020B0604030504040204" pitchFamily="34" charset="0"/>
                <a:ea typeface="Verdana" panose="020B0604030504040204" pitchFamily="34" charset="0"/>
              </a:rPr>
              <a:t/>
            </a:r>
            <a:br>
              <a:rPr lang="en-CA" sz="1600" dirty="0" smtClean="0">
                <a:latin typeface="Verdana" panose="020B0604030504040204" pitchFamily="34" charset="0"/>
                <a:ea typeface="Verdana" panose="020B0604030504040204" pitchFamily="34" charset="0"/>
              </a:rPr>
            </a:br>
            <a:endParaRPr lang="en-CA" sz="1600" dirty="0" smtClean="0">
              <a:latin typeface="Verdana" panose="020B0604030504040204" pitchFamily="34" charset="0"/>
              <a:ea typeface="Verdana" panose="020B0604030504040204" pitchFamily="34" charset="0"/>
            </a:endParaRPr>
          </a:p>
          <a:p>
            <a:pPr marL="285750" indent="-285750">
              <a:lnSpc>
                <a:spcPct val="130000"/>
              </a:lnSpc>
              <a:buFont typeface="Arial" panose="020B0604020202020204" pitchFamily="34" charset="0"/>
              <a:buChar char="•"/>
            </a:pPr>
            <a:r>
              <a:rPr lang="en-CA" sz="1600" dirty="0" smtClean="0">
                <a:latin typeface="Verdana" panose="020B0604030504040204" pitchFamily="34" charset="0"/>
                <a:ea typeface="Verdana" panose="020B0604030504040204" pitchFamily="34" charset="0"/>
              </a:rPr>
              <a:t>Employers </a:t>
            </a:r>
            <a:r>
              <a:rPr lang="en-CA" sz="1600" dirty="0">
                <a:latin typeface="Verdana" panose="020B0604030504040204" pitchFamily="34" charset="0"/>
                <a:ea typeface="Verdana" panose="020B0604030504040204" pitchFamily="34" charset="0"/>
              </a:rPr>
              <a:t>must jointly, with the work place committee or health and safety representative:</a:t>
            </a:r>
          </a:p>
          <a:p>
            <a:pPr marL="742950" lvl="1" indent="-285750">
              <a:lnSpc>
                <a:spcPct val="130000"/>
              </a:lnSpc>
              <a:buFont typeface="Arial" panose="020B0604020202020204" pitchFamily="34" charset="0"/>
              <a:buChar char="•"/>
            </a:pPr>
            <a:r>
              <a:rPr lang="en-CA" sz="1600" dirty="0">
                <a:latin typeface="Verdana" panose="020B0604030504040204" pitchFamily="34" charset="0"/>
                <a:ea typeface="Verdana" panose="020B0604030504040204" pitchFamily="34" charset="0"/>
              </a:rPr>
              <a:t>review and if necessary update the work place assessment </a:t>
            </a:r>
            <a:r>
              <a:rPr lang="en-CA" sz="1600" dirty="0" smtClean="0">
                <a:latin typeface="Verdana" panose="020B0604030504040204" pitchFamily="34" charset="0"/>
                <a:ea typeface="Verdana" panose="020B0604030504040204" pitchFamily="34" charset="0"/>
              </a:rPr>
              <a:t>if:</a:t>
            </a:r>
          </a:p>
          <a:p>
            <a:pPr marL="1200150" lvl="2" indent="-285750">
              <a:lnSpc>
                <a:spcPct val="130000"/>
              </a:lnSpc>
              <a:buFont typeface="Arial" panose="020B0604020202020204" pitchFamily="34" charset="0"/>
              <a:buChar char="•"/>
            </a:pPr>
            <a:r>
              <a:rPr lang="en-CA" sz="1600" dirty="0" smtClean="0">
                <a:latin typeface="Verdana" panose="020B0604030504040204" pitchFamily="34" charset="0"/>
                <a:ea typeface="Verdana" panose="020B0604030504040204" pitchFamily="34" charset="0"/>
              </a:rPr>
              <a:t>a </a:t>
            </a:r>
            <a:r>
              <a:rPr lang="en-CA" sz="1600" dirty="0">
                <a:latin typeface="Verdana" panose="020B0604030504040204" pitchFamily="34" charset="0"/>
                <a:ea typeface="Verdana" panose="020B0604030504040204" pitchFamily="34" charset="0"/>
              </a:rPr>
              <a:t>principal party ends a resolution process that is not </a:t>
            </a:r>
            <a:r>
              <a:rPr lang="en-CA" sz="1600" dirty="0" smtClean="0">
                <a:latin typeface="Verdana" panose="020B0604030504040204" pitchFamily="34" charset="0"/>
                <a:ea typeface="Verdana" panose="020B0604030504040204" pitchFamily="34" charset="0"/>
              </a:rPr>
              <a:t>resolved; or,</a:t>
            </a:r>
          </a:p>
          <a:p>
            <a:pPr marL="1200150" lvl="2" indent="-285750">
              <a:lnSpc>
                <a:spcPct val="130000"/>
              </a:lnSpc>
              <a:buFont typeface="Arial" panose="020B0604020202020204" pitchFamily="34" charset="0"/>
              <a:buChar char="•"/>
            </a:pPr>
            <a:r>
              <a:rPr lang="en-CA" sz="1600" dirty="0" smtClean="0">
                <a:latin typeface="Verdana" panose="020B0604030504040204" pitchFamily="34" charset="0"/>
                <a:ea typeface="Verdana" panose="020B0604030504040204" pitchFamily="34" charset="0"/>
              </a:rPr>
              <a:t>the </a:t>
            </a:r>
            <a:r>
              <a:rPr lang="en-CA" sz="1600" dirty="0">
                <a:latin typeface="Verdana" panose="020B0604030504040204" pitchFamily="34" charset="0"/>
                <a:ea typeface="Verdana" panose="020B0604030504040204" pitchFamily="34" charset="0"/>
              </a:rPr>
              <a:t>responding party is not employee or employer (i.e. is a third party).</a:t>
            </a:r>
          </a:p>
        </p:txBody>
      </p:sp>
    </p:spTree>
    <p:extLst>
      <p:ext uri="{BB962C8B-B14F-4D97-AF65-F5344CB8AC3E}">
        <p14:creationId xmlns:p14="http://schemas.microsoft.com/office/powerpoint/2010/main" val="1512635795"/>
      </p:ext>
    </p:extLst>
  </p:cSld>
  <p:clrMapOvr>
    <a:masterClrMapping/>
  </p:clrMapOvr>
  <p:timing>
    <p:tnLst>
      <p:par>
        <p:cTn id="1" dur="indefinite" restart="never" nodeType="tmRoot"/>
      </p:par>
    </p:tnLst>
  </p:timing>
</p:sld>
</file>

<file path=ppt/theme/theme1.xml><?xml version="1.0" encoding="utf-8"?>
<a:theme xmlns:a="http://schemas.openxmlformats.org/drawingml/2006/main" name="Colour Palette 1 - Labour Program">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9E8E684DBF2FB84BB951F42A6B0FC861" ma:contentTypeVersion="2" ma:contentTypeDescription="Create a new document." ma:contentTypeScope="" ma:versionID="b0fdd02ef96913f27891a12c99dfe7b7">
  <xsd:schema xmlns:xsd="http://www.w3.org/2001/XMLSchema" xmlns:xs="http://www.w3.org/2001/XMLSchema" xmlns:p="http://schemas.microsoft.com/office/2006/metadata/properties" xmlns:ns1="http://schemas.microsoft.com/sharepoint/v3" xmlns:ns2="89f4cd83-a2d3-4405-9b45-6aff5241ff81" targetNamespace="http://schemas.microsoft.com/office/2006/metadata/properties" ma:root="true" ma:fieldsID="035ebb9a2f44faf05c70baa707822c4d" ns1:_="" ns2:_="">
    <xsd:import namespace="http://schemas.microsoft.com/sharepoint/v3"/>
    <xsd:import namespace="89f4cd83-a2d3-4405-9b45-6aff5241ff81"/>
    <xsd:element name="properties">
      <xsd:complexType>
        <xsd:sequence>
          <xsd:element name="documentManagement">
            <xsd:complexType>
              <xsd:all>
                <xsd:element ref="ns1:PublishingStartDate" minOccurs="0"/>
                <xsd:element ref="ns1:PublishingExpirationDate" minOccurs="0"/>
                <xsd:element ref="ns2:SharedWithUser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8" nillable="true" ma:displayName="Scheduling Start Date" ma:description="Scheduling Start Date is a site column created by the Publishing feature. It is used to specify the date and time on which this page will first appear to site visitors." ma:hidden="true" ma:internalName="PublishingStartDate">
      <xsd:simpleType>
        <xsd:restriction base="dms:Unknown"/>
      </xsd:simpleType>
    </xsd:element>
    <xsd:element name="PublishingExpirationDate" ma:index="9" nillable="true" ma:displayName="Scheduling End Date" ma:description="Scheduling End Date is a site column created by the Publishing feature. It is used to specify the date and time on which this page will no longer appear to site visitors." ma:hidden="true" ma:internalName="PublishingExpirationDat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89f4cd83-a2d3-4405-9b45-6aff5241ff81" elementFormDefault="qualified">
    <xsd:import namespace="http://schemas.microsoft.com/office/2006/documentManagement/types"/>
    <xsd:import namespace="http://schemas.microsoft.com/office/infopath/2007/PartnerControls"/>
    <xsd:element name="SharedWithUsers" ma:index="10"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ublishingExpirationDate xmlns="http://schemas.microsoft.com/sharepoint/v3" xsi:nil="true"/>
    <PublishingStartDate xmlns="http://schemas.microsoft.com/sharepoint/v3" xsi:nil="true"/>
  </documentManagement>
</p:properties>
</file>

<file path=customXml/itemProps1.xml><?xml version="1.0" encoding="utf-8"?>
<ds:datastoreItem xmlns:ds="http://schemas.openxmlformats.org/officeDocument/2006/customXml" ds:itemID="{92117DC5-9A39-42BE-ABE0-48028FE388B1}"/>
</file>

<file path=customXml/itemProps2.xml><?xml version="1.0" encoding="utf-8"?>
<ds:datastoreItem xmlns:ds="http://schemas.openxmlformats.org/officeDocument/2006/customXml" ds:itemID="{4406E616-64CA-4254-8650-F52790A722A8}"/>
</file>

<file path=customXml/itemProps3.xml><?xml version="1.0" encoding="utf-8"?>
<ds:datastoreItem xmlns:ds="http://schemas.openxmlformats.org/officeDocument/2006/customXml" ds:itemID="{46915247-416D-4A55-BADF-9B67C4FD9082}"/>
</file>

<file path=docProps/app.xml><?xml version="1.0" encoding="utf-8"?>
<Properties xmlns="http://schemas.openxmlformats.org/officeDocument/2006/extended-properties" xmlns:vt="http://schemas.openxmlformats.org/officeDocument/2006/docPropsVTypes">
  <Template>Colour Palette 1 - Labour Program</Template>
  <TotalTime>2406</TotalTime>
  <Words>2667</Words>
  <Application>Microsoft Office PowerPoint</Application>
  <PresentationFormat>On-screen Show (4:3)</PresentationFormat>
  <Paragraphs>280</Paragraphs>
  <Slides>21</Slides>
  <Notes>11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21</vt:i4>
      </vt:variant>
    </vt:vector>
  </HeadingPairs>
  <TitlesOfParts>
    <vt:vector size="26" baseType="lpstr">
      <vt:lpstr>Arial</vt:lpstr>
      <vt:lpstr>Calibri</vt:lpstr>
      <vt:lpstr>Times New Roman</vt:lpstr>
      <vt:lpstr>Verdana</vt:lpstr>
      <vt:lpstr>Colour Palette 1 - Labour Program</vt:lpstr>
      <vt:lpstr>Work Place Harassment and Violence Prevention Regulations  Federal Jurisdiction </vt:lpstr>
      <vt:lpstr>PowerPoint Presentation</vt:lpstr>
      <vt:lpstr>PowerPoint Presentation</vt:lpstr>
      <vt:lpstr>PowerPoint Presentation</vt:lpstr>
      <vt:lpstr>Key Amendments to the Canada Labour Code </vt:lpstr>
      <vt:lpstr>Work Place Harassment and Violence Prevention Regulations: An Overview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Resources to Support Implementation </vt:lpstr>
      <vt:lpstr>PowerPoint Presentation</vt:lpstr>
      <vt:lpstr>PowerPoint Presentation</vt:lpstr>
    </vt:vector>
  </TitlesOfParts>
  <Company>GoC / GdC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presentation  SubTitle</dc:title>
  <dc:creator>Dounev, Dean D [NC]</dc:creator>
  <cp:lastModifiedBy>Iliescu Stieghelbauer, Ana-Maria AI [NC]</cp:lastModifiedBy>
  <cp:revision>246</cp:revision>
  <cp:lastPrinted>2018-01-25T14:24:35Z</cp:lastPrinted>
  <dcterms:created xsi:type="dcterms:W3CDTF">2018-02-12T11:30:32Z</dcterms:created>
  <dcterms:modified xsi:type="dcterms:W3CDTF">2021-08-11T12:19:14Z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0x0101009E8E684DBF2FB84BB951F42A6B0FC861</vt:lpwstr>
  </property>
</Properties>
</file>