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3"/>
  </p:notesMasterIdLst>
  <p:handoutMasterIdLst>
    <p:handoutMasterId r:id="rId24"/>
  </p:handoutMasterIdLst>
  <p:sldIdLst>
    <p:sldId id="325" r:id="rId2"/>
    <p:sldId id="1441" r:id="rId3"/>
    <p:sldId id="291" r:id="rId4"/>
    <p:sldId id="1439" r:id="rId5"/>
    <p:sldId id="1456" r:id="rId6"/>
    <p:sldId id="1403" r:id="rId7"/>
    <p:sldId id="1446" r:id="rId8"/>
    <p:sldId id="1404" r:id="rId9"/>
    <p:sldId id="348" r:id="rId10"/>
    <p:sldId id="1458" r:id="rId11"/>
    <p:sldId id="1447" r:id="rId12"/>
    <p:sldId id="1436" r:id="rId13"/>
    <p:sldId id="1444" r:id="rId14"/>
    <p:sldId id="1459" r:id="rId15"/>
    <p:sldId id="1432" r:id="rId16"/>
    <p:sldId id="1454" r:id="rId17"/>
    <p:sldId id="1453" r:id="rId18"/>
    <p:sldId id="1440" r:id="rId19"/>
    <p:sldId id="1411" r:id="rId20"/>
    <p:sldId id="1417" r:id="rId21"/>
    <p:sldId id="327" r:id="rId2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0EC"/>
    <a:srgbClr val="004376"/>
    <a:srgbClr val="0C8DCC"/>
    <a:srgbClr val="505EC4"/>
    <a:srgbClr val="F94D2B"/>
    <a:srgbClr val="4FADBD"/>
    <a:srgbClr val="14A4DE"/>
    <a:srgbClr val="00B1C4"/>
    <a:srgbClr val="EDF9FE"/>
    <a:srgbClr val="0A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7B94B-766E-4848-AA80-989D07FE3838}">
  <a:tblStyle styleId="{6917B94B-766E-4848-AA80-989D07FE383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B2F7A6F-3FE7-435A-BA3F-162E62F50A6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F720BC-75E2-44AE-88A4-92C3A88A646B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291" autoAdjust="0"/>
  </p:normalViewPr>
  <p:slideViewPr>
    <p:cSldViewPr snapToGrid="0">
      <p:cViewPr varScale="1">
        <p:scale>
          <a:sx n="91" d="100"/>
          <a:sy n="91" d="100"/>
        </p:scale>
        <p:origin x="402" y="84"/>
      </p:cViewPr>
      <p:guideLst>
        <p:guide orient="horz" pos="13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DB47E-3277-4985-9CC7-438325C3D619}" type="doc">
      <dgm:prSet loTypeId="urn:microsoft.com/office/officeart/2005/8/layout/vList3" loCatId="list" qsTypeId="urn:microsoft.com/office/officeart/2005/8/quickstyle/simple1" qsCatId="simple" csTypeId="urn:microsoft.com/office/officeart/2005/8/colors/accent5_1" csCatId="accent5" phldr="1"/>
      <dgm:spPr/>
    </dgm:pt>
    <dgm:pt modelId="{5700ED15-5C44-4864-A8DF-9670265FA3C3}">
      <dgm:prSet phldrT="[Texto]" custT="1"/>
      <dgm:spPr/>
      <dgm:t>
        <a:bodyPr/>
        <a:lstStyle/>
        <a:p>
          <a:pPr marL="0" indent="0" algn="l"/>
          <a:r>
            <a:rPr lang="es-AR" sz="2000" dirty="0"/>
            <a:t>Plan de trabajo</a:t>
          </a:r>
        </a:p>
      </dgm:t>
    </dgm:pt>
    <dgm:pt modelId="{F5D5F87C-9C4B-4BA4-9CBD-141EA8D0D866}" type="parTrans" cxnId="{DD8CEDE9-0CB7-4820-8609-43A7A9F4700C}">
      <dgm:prSet/>
      <dgm:spPr/>
      <dgm:t>
        <a:bodyPr/>
        <a:lstStyle/>
        <a:p>
          <a:endParaRPr lang="es-AR"/>
        </a:p>
      </dgm:t>
    </dgm:pt>
    <dgm:pt modelId="{6AA2EAE9-E850-46A1-BD9C-E316013E584F}" type="sibTrans" cxnId="{DD8CEDE9-0CB7-4820-8609-43A7A9F4700C}">
      <dgm:prSet/>
      <dgm:spPr/>
      <dgm:t>
        <a:bodyPr/>
        <a:lstStyle/>
        <a:p>
          <a:endParaRPr lang="es-AR"/>
        </a:p>
      </dgm:t>
    </dgm:pt>
    <dgm:pt modelId="{E72ABE43-1792-41FD-9901-999FF93F81DA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Reuniones</a:t>
          </a:r>
        </a:p>
      </dgm:t>
    </dgm:pt>
    <dgm:pt modelId="{A745B79A-AF87-4066-A2E0-A96219283255}" type="parTrans" cxnId="{D0B84ABF-273C-4A40-85F4-8C5C523E55C3}">
      <dgm:prSet/>
      <dgm:spPr/>
      <dgm:t>
        <a:bodyPr/>
        <a:lstStyle/>
        <a:p>
          <a:endParaRPr lang="es-AR"/>
        </a:p>
      </dgm:t>
    </dgm:pt>
    <dgm:pt modelId="{6662C445-0BF5-4F43-9969-F2A6B97815D7}" type="sibTrans" cxnId="{D0B84ABF-273C-4A40-85F4-8C5C523E55C3}">
      <dgm:prSet/>
      <dgm:spPr/>
      <dgm:t>
        <a:bodyPr/>
        <a:lstStyle/>
        <a:p>
          <a:endParaRPr lang="es-AR"/>
        </a:p>
      </dgm:t>
    </dgm:pt>
    <dgm:pt modelId="{C441E4D0-CF6B-46DF-8746-270AE6763C99}" type="pres">
      <dgm:prSet presAssocID="{504DB47E-3277-4985-9CC7-438325C3D619}" presName="linearFlow" presStyleCnt="0">
        <dgm:presLayoutVars>
          <dgm:dir/>
          <dgm:resizeHandles val="exact"/>
        </dgm:presLayoutVars>
      </dgm:prSet>
      <dgm:spPr/>
    </dgm:pt>
    <dgm:pt modelId="{E9CB9D57-C5B3-4710-9B1A-77BB3784E14E}" type="pres">
      <dgm:prSet presAssocID="{5700ED15-5C44-4864-A8DF-9670265FA3C3}" presName="composite" presStyleCnt="0"/>
      <dgm:spPr/>
    </dgm:pt>
    <dgm:pt modelId="{66DC1BB3-48C1-4789-A27A-BEEA9FCF3AB9}" type="pres">
      <dgm:prSet presAssocID="{5700ED15-5C44-4864-A8DF-9670265FA3C3}" presName="imgShp" presStyleLbl="fgImgPlace1" presStyleIdx="0" presStyleCnt="2" custLinFactNeighborX="4671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14BC8B0-57A0-43F9-B49A-A2CF69D007F8}" type="pres">
      <dgm:prSet presAssocID="{5700ED15-5C44-4864-A8DF-9670265FA3C3}" presName="txShp" presStyleLbl="node1" presStyleIdx="0" presStyleCnt="2" custScaleX="72591" custScaleY="59631">
        <dgm:presLayoutVars>
          <dgm:bulletEnabled val="1"/>
        </dgm:presLayoutVars>
      </dgm:prSet>
      <dgm:spPr/>
    </dgm:pt>
    <dgm:pt modelId="{0C3827A6-FFE4-4F36-AB60-24A56DB13493}" type="pres">
      <dgm:prSet presAssocID="{6AA2EAE9-E850-46A1-BD9C-E316013E584F}" presName="spacing" presStyleCnt="0"/>
      <dgm:spPr/>
    </dgm:pt>
    <dgm:pt modelId="{F1D360CE-4B59-412E-846A-9C820A9F7311}" type="pres">
      <dgm:prSet presAssocID="{E72ABE43-1792-41FD-9901-999FF93F81DA}" presName="composite" presStyleCnt="0"/>
      <dgm:spPr/>
    </dgm:pt>
    <dgm:pt modelId="{1363ACC4-1068-4FB9-BF8D-4068BED06979}" type="pres">
      <dgm:prSet presAssocID="{E72ABE43-1792-41FD-9901-999FF93F81DA}" presName="imgShp" presStyleLbl="fgImgPlace1" presStyleIdx="1" presStyleCnt="2" custScaleX="9989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5D032913-A32F-40F5-8EB4-E4A227DA55E2}" type="pres">
      <dgm:prSet presAssocID="{E72ABE43-1792-41FD-9901-999FF93F81DA}" presName="txShp" presStyleLbl="node1" presStyleIdx="1" presStyleCnt="2" custScaleX="68662" custScaleY="51305" custLinFactNeighborX="-282" custLinFactNeighborY="-1000">
        <dgm:presLayoutVars>
          <dgm:bulletEnabled val="1"/>
        </dgm:presLayoutVars>
      </dgm:prSet>
      <dgm:spPr/>
    </dgm:pt>
  </dgm:ptLst>
  <dgm:cxnLst>
    <dgm:cxn modelId="{7C870F23-6475-4FDD-9FC2-FB155CF3B6F6}" type="presOf" srcId="{E72ABE43-1792-41FD-9901-999FF93F81DA}" destId="{5D032913-A32F-40F5-8EB4-E4A227DA55E2}" srcOrd="0" destOrd="0" presId="urn:microsoft.com/office/officeart/2005/8/layout/vList3"/>
    <dgm:cxn modelId="{6603F9A1-FBDC-414C-83B5-A11108E89F83}" type="presOf" srcId="{504DB47E-3277-4985-9CC7-438325C3D619}" destId="{C441E4D0-CF6B-46DF-8746-270AE6763C99}" srcOrd="0" destOrd="0" presId="urn:microsoft.com/office/officeart/2005/8/layout/vList3"/>
    <dgm:cxn modelId="{D0B84ABF-273C-4A40-85F4-8C5C523E55C3}" srcId="{504DB47E-3277-4985-9CC7-438325C3D619}" destId="{E72ABE43-1792-41FD-9901-999FF93F81DA}" srcOrd="1" destOrd="0" parTransId="{A745B79A-AF87-4066-A2E0-A96219283255}" sibTransId="{6662C445-0BF5-4F43-9969-F2A6B97815D7}"/>
    <dgm:cxn modelId="{EFB372BF-1E87-4310-B26A-5706063C9CC2}" type="presOf" srcId="{5700ED15-5C44-4864-A8DF-9670265FA3C3}" destId="{F14BC8B0-57A0-43F9-B49A-A2CF69D007F8}" srcOrd="0" destOrd="0" presId="urn:microsoft.com/office/officeart/2005/8/layout/vList3"/>
    <dgm:cxn modelId="{DD8CEDE9-0CB7-4820-8609-43A7A9F4700C}" srcId="{504DB47E-3277-4985-9CC7-438325C3D619}" destId="{5700ED15-5C44-4864-A8DF-9670265FA3C3}" srcOrd="0" destOrd="0" parTransId="{F5D5F87C-9C4B-4BA4-9CBD-141EA8D0D866}" sibTransId="{6AA2EAE9-E850-46A1-BD9C-E316013E584F}"/>
    <dgm:cxn modelId="{4A718C4A-1A32-4886-8C97-CF600930ADCB}" type="presParOf" srcId="{C441E4D0-CF6B-46DF-8746-270AE6763C99}" destId="{E9CB9D57-C5B3-4710-9B1A-77BB3784E14E}" srcOrd="0" destOrd="0" presId="urn:microsoft.com/office/officeart/2005/8/layout/vList3"/>
    <dgm:cxn modelId="{8DA5390D-3E01-4A6D-A534-AAA544D7D431}" type="presParOf" srcId="{E9CB9D57-C5B3-4710-9B1A-77BB3784E14E}" destId="{66DC1BB3-48C1-4789-A27A-BEEA9FCF3AB9}" srcOrd="0" destOrd="0" presId="urn:microsoft.com/office/officeart/2005/8/layout/vList3"/>
    <dgm:cxn modelId="{A6E7F56C-6E6F-4494-86E7-715CE415342E}" type="presParOf" srcId="{E9CB9D57-C5B3-4710-9B1A-77BB3784E14E}" destId="{F14BC8B0-57A0-43F9-B49A-A2CF69D007F8}" srcOrd="1" destOrd="0" presId="urn:microsoft.com/office/officeart/2005/8/layout/vList3"/>
    <dgm:cxn modelId="{A75AB441-CCD1-47BB-BD9C-1A9EC504C62B}" type="presParOf" srcId="{C441E4D0-CF6B-46DF-8746-270AE6763C99}" destId="{0C3827A6-FFE4-4F36-AB60-24A56DB13493}" srcOrd="1" destOrd="0" presId="urn:microsoft.com/office/officeart/2005/8/layout/vList3"/>
    <dgm:cxn modelId="{F4ADE47C-2D24-4BCE-BD7E-3FD53CE73267}" type="presParOf" srcId="{C441E4D0-CF6B-46DF-8746-270AE6763C99}" destId="{F1D360CE-4B59-412E-846A-9C820A9F7311}" srcOrd="2" destOrd="0" presId="urn:microsoft.com/office/officeart/2005/8/layout/vList3"/>
    <dgm:cxn modelId="{A04A9CEF-AC09-442C-BD2C-C713115CA033}" type="presParOf" srcId="{F1D360CE-4B59-412E-846A-9C820A9F7311}" destId="{1363ACC4-1068-4FB9-BF8D-4068BED06979}" srcOrd="0" destOrd="0" presId="urn:microsoft.com/office/officeart/2005/8/layout/vList3"/>
    <dgm:cxn modelId="{6E55FCDF-3E48-4530-8998-3E2A0B19EC69}" type="presParOf" srcId="{F1D360CE-4B59-412E-846A-9C820A9F7311}" destId="{5D032913-A32F-40F5-8EB4-E4A227DA55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BC8B0-57A0-43F9-B49A-A2CF69D007F8}">
      <dsp:nvSpPr>
        <dsp:cNvPr id="0" name=""/>
        <dsp:cNvSpPr/>
      </dsp:nvSpPr>
      <dsp:spPr>
        <a:xfrm rot="10800000">
          <a:off x="2308052" y="360577"/>
          <a:ext cx="2956046" cy="106200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353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Plan de trabajo</a:t>
          </a:r>
        </a:p>
      </dsp:txBody>
      <dsp:txXfrm rot="10800000">
        <a:off x="2573552" y="360577"/>
        <a:ext cx="2690546" cy="1062002"/>
      </dsp:txXfrm>
    </dsp:sp>
    <dsp:sp modelId="{66DC1BB3-48C1-4789-A27A-BEEA9FCF3AB9}">
      <dsp:nvSpPr>
        <dsp:cNvPr id="0" name=""/>
        <dsp:cNvSpPr/>
      </dsp:nvSpPr>
      <dsp:spPr>
        <a:xfrm>
          <a:off x="942689" y="1100"/>
          <a:ext cx="1780956" cy="17809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32913-A32F-40F5-8EB4-E4A227DA55E2}">
      <dsp:nvSpPr>
        <dsp:cNvPr id="0" name=""/>
        <dsp:cNvSpPr/>
      </dsp:nvSpPr>
      <dsp:spPr>
        <a:xfrm rot="10800000">
          <a:off x="2416081" y="2729494"/>
          <a:ext cx="2796049" cy="91371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353" tIns="76200" rIns="14224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Reuniones</a:t>
          </a:r>
        </a:p>
      </dsp:txBody>
      <dsp:txXfrm rot="10800000">
        <a:off x="2644511" y="2729494"/>
        <a:ext cx="2567619" cy="913719"/>
      </dsp:txXfrm>
    </dsp:sp>
    <dsp:sp modelId="{1363ACC4-1068-4FB9-BF8D-4068BED06979}">
      <dsp:nvSpPr>
        <dsp:cNvPr id="0" name=""/>
        <dsp:cNvSpPr/>
      </dsp:nvSpPr>
      <dsp:spPr>
        <a:xfrm>
          <a:off x="899985" y="2313685"/>
          <a:ext cx="1779015" cy="17809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6271A95-7D2E-45ED-8E99-708EB79B80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C6D524-B6DA-4934-AC37-F1A4AB35C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9B651-F3B4-4357-A498-39A35005934A}" type="datetimeFigureOut">
              <a:rPr lang="es-AR" smtClean="0"/>
              <a:t>26/10/2021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C349C2-F922-41D5-B4F8-2E30B9AC29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20AB1-8A4E-40C3-B087-5C3F74225D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9AD9DD-CC3A-4596-A381-BDF725B6F4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547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360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4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83961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17689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62961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23077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053898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656510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626079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058657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>
            <a:spLocks noGrp="1"/>
          </p:cNvSpPr>
          <p:nvPr>
            <p:ph type="body" idx="1"/>
          </p:nvPr>
        </p:nvSpPr>
        <p:spPr>
          <a:xfrm>
            <a:off x="701041" y="4415796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51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9425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57155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rtl="0"/>
            <a:fld id="{F3F257D5-55BF-4140-94FD-59F0D38B24D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74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2061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rtl="0"/>
            <a:fld id="{F3F257D5-55BF-4140-94FD-59F0D38B24D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54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05486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51987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9330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445A6-E1FF-4077-9F4D-2D86144C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604F4-5861-4952-B26C-D10D1F394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80DC90-0AE3-4FD4-89D8-670ADFF3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BAD8-09CB-4E58-BD4A-87638CDE9E30}" type="datetimeFigureOut">
              <a:rPr lang="es-AR" smtClean="0"/>
              <a:t>26/10/2021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24716-CE95-4D6D-A951-2EC614E9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EE9F5-07BB-4FF6-854B-46B30BDE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3C8B-607E-41E7-8007-6FA010C31BF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72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s-ES_tradnl"/>
          </a:p>
        </p:txBody>
      </p:sp>
      <p:sp>
        <p:nvSpPr>
          <p:cNvPr id="4" name="Rectangle 3"/>
          <p:cNvSpPr/>
          <p:nvPr/>
        </p:nvSpPr>
        <p:spPr>
          <a:xfrm>
            <a:off x="-56819" y="-152401"/>
            <a:ext cx="9257637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6" name="Google Shape;50;p12"/>
          <p:cNvSpPr txBox="1"/>
          <p:nvPr/>
        </p:nvSpPr>
        <p:spPr>
          <a:xfrm>
            <a:off x="278965" y="82349"/>
            <a:ext cx="7556945" cy="24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lvl="0">
              <a:buSzPts val="4000"/>
            </a:pPr>
            <a:endParaRPr lang="es-AR" sz="40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ts val="4000"/>
            </a:pPr>
            <a:r>
              <a:rPr lang="es-AR" sz="2800" dirty="0">
                <a:solidFill>
                  <a:srgbClr val="FFFFFF"/>
                </a:solidFill>
              </a:rPr>
              <a:t>Red de Empresas contra el Trabajo Infantil Argentina</a:t>
            </a:r>
          </a:p>
          <a:p>
            <a:pPr lvl="0">
              <a:buSzPts val="4000"/>
            </a:pPr>
            <a:endParaRPr lang="es-MX" sz="4000" b="0" i="0" u="none" strike="noStrike" cap="none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>
              <a:buSzPts val="4000"/>
            </a:pPr>
            <a:endParaRPr lang="es-AR" sz="4000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lvl="0" algn="r">
              <a:buSzPts val="4000"/>
            </a:pPr>
            <a:r>
              <a:rPr lang="es-AR" sz="2400" b="1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Cooperación Panamá,  Octubre de 2021</a:t>
            </a:r>
          </a:p>
          <a:p>
            <a:pPr lvl="0" algn="r">
              <a:buSzPts val="4000"/>
            </a:pPr>
            <a:r>
              <a:rPr lang="es-AR" sz="2400" b="1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Segunda parte</a:t>
            </a:r>
            <a:endParaRPr sz="2400" b="1" i="0" u="none" strike="noStrike" cap="none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cxnSp>
        <p:nvCxnSpPr>
          <p:cNvPr id="7" name="Google Shape;51;p12"/>
          <p:cNvCxnSpPr/>
          <p:nvPr/>
        </p:nvCxnSpPr>
        <p:spPr>
          <a:xfrm rot="10800000">
            <a:off x="777731" y="2134950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11737" b="3514"/>
          <a:stretch/>
        </p:blipFill>
        <p:spPr>
          <a:xfrm>
            <a:off x="3602407" y="1631866"/>
            <a:ext cx="5541593" cy="35116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78" y="4316801"/>
            <a:ext cx="2408871" cy="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8FA660F2-3DAE-4CBE-B8E2-7DA760048B08}"/>
              </a:ext>
            </a:extLst>
          </p:cNvPr>
          <p:cNvCxnSpPr/>
          <p:nvPr/>
        </p:nvCxnSpPr>
        <p:spPr>
          <a:xfrm rot="10800000">
            <a:off x="310577" y="3998067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7686B4C-D0DB-4D25-86CD-842A620FAE38}"/>
              </a:ext>
            </a:extLst>
          </p:cNvPr>
          <p:cNvSpPr txBox="1"/>
          <p:nvPr/>
        </p:nvSpPr>
        <p:spPr>
          <a:xfrm>
            <a:off x="147671" y="3128555"/>
            <a:ext cx="1504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Reuniones</a:t>
            </a: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37362" y="236066"/>
            <a:ext cx="5578014" cy="463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chemeClr val="tx1"/>
                </a:solidFill>
                <a:latin typeface="Arial" charset="0"/>
                <a:cs typeface="Arial" charset="0"/>
              </a:rPr>
              <a:t>El Plan de trabajo se establece anualmente.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chemeClr val="tx1"/>
                </a:solidFill>
                <a:latin typeface="Arial" charset="0"/>
                <a:cs typeface="Arial" charset="0"/>
              </a:rPr>
              <a:t>Para llevar adelante el plan de trabajo, se realizan tres tipos de reuniones: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162050" lvl="1" algn="just" defTabSz="457200" eaLnBrk="0" fontAlgn="base" hangingPunct="0">
              <a:buClr>
                <a:srgbClr val="37BBED"/>
              </a:buClr>
              <a:buSzPts val="2800"/>
              <a:buFontTx/>
              <a:buChar char="-"/>
              <a:tabLst>
                <a:tab pos="357188" algn="l"/>
              </a:tabLst>
              <a:defRPr/>
            </a:pPr>
            <a:r>
              <a:rPr lang="es-AR" dirty="0">
                <a:solidFill>
                  <a:schemeClr val="tx1"/>
                </a:solidFill>
                <a:latin typeface="Arial" charset="0"/>
                <a:cs typeface="Arial" charset="0"/>
              </a:rPr>
              <a:t>Reuniones de subcomisiones de trabajo .</a:t>
            </a:r>
          </a:p>
          <a:p>
            <a:pPr marL="1162050" lvl="1" algn="just" defTabSz="457200" eaLnBrk="0" fontAlgn="base" hangingPunct="0">
              <a:buClr>
                <a:srgbClr val="37BBED"/>
              </a:buClr>
              <a:buSzPts val="2800"/>
              <a:buFontTx/>
              <a:buChar char="-"/>
              <a:tabLst>
                <a:tab pos="357188" algn="l"/>
              </a:tabLst>
              <a:defRPr/>
            </a:pPr>
            <a:r>
              <a:rPr lang="es-AR" dirty="0">
                <a:solidFill>
                  <a:schemeClr val="tx1"/>
                </a:solidFill>
                <a:latin typeface="Arial" charset="0"/>
                <a:cs typeface="Arial" charset="0"/>
              </a:rPr>
              <a:t>Reuniones de Comité Directivo.</a:t>
            </a:r>
          </a:p>
          <a:p>
            <a:pPr marL="1162050" lvl="1" algn="just" defTabSz="457200" eaLnBrk="0" fontAlgn="base" hangingPunct="0">
              <a:buClr>
                <a:srgbClr val="37BBED"/>
              </a:buClr>
              <a:buSzPts val="2800"/>
              <a:buFontTx/>
              <a:buChar char="-"/>
              <a:tabLst>
                <a:tab pos="357188" algn="l"/>
              </a:tabLst>
              <a:defRPr/>
            </a:pPr>
            <a:r>
              <a:rPr lang="es-AR" dirty="0">
                <a:solidFill>
                  <a:schemeClr val="tx1"/>
                </a:solidFill>
                <a:latin typeface="Arial" charset="0"/>
                <a:cs typeface="Arial" charset="0"/>
              </a:rPr>
              <a:t>Reuniones Plenarias. </a:t>
            </a:r>
            <a:endParaRPr lang="es-AR" dirty="0">
              <a:solidFill>
                <a:schemeClr val="tx1"/>
              </a:solidFill>
              <a:ea typeface="Open Sans"/>
              <a:cs typeface="Open Sans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Imagen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5" y="582232"/>
            <a:ext cx="3881288" cy="25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3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8FA660F2-3DAE-4CBE-B8E2-7DA760048B08}"/>
              </a:ext>
            </a:extLst>
          </p:cNvPr>
          <p:cNvCxnSpPr/>
          <p:nvPr/>
        </p:nvCxnSpPr>
        <p:spPr>
          <a:xfrm rot="10800000">
            <a:off x="310577" y="3998067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7686B4C-D0DB-4D25-86CD-842A620FAE38}"/>
              </a:ext>
            </a:extLst>
          </p:cNvPr>
          <p:cNvSpPr txBox="1"/>
          <p:nvPr/>
        </p:nvSpPr>
        <p:spPr>
          <a:xfrm>
            <a:off x="310577" y="2571750"/>
            <a:ext cx="27546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/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Categoría </a:t>
            </a:r>
          </a:p>
          <a:p>
            <a:pPr defTabSz="457200" eaLnBrk="1" hangingPunct="1"/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de miembros</a:t>
            </a:r>
          </a:p>
          <a:p>
            <a:pPr defTabSz="457200" eaLnBrk="1" hangingPunct="1"/>
            <a:r>
              <a:rPr lang="es-AR" altLang="es-ES" sz="2000" dirty="0">
                <a:solidFill>
                  <a:schemeClr val="tx1"/>
                </a:solidFill>
                <a:latin typeface="Arial" charset="0"/>
                <a:cs typeface="Arial" charset="0"/>
              </a:rPr>
              <a:t>(Art.</a:t>
            </a: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y 6 )</a:t>
            </a:r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37362" y="236066"/>
            <a:ext cx="5578014" cy="2908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0C8DCC"/>
                </a:solidFill>
                <a:latin typeface="Arial" charset="0"/>
                <a:cs typeface="Arial" charset="0"/>
              </a:rPr>
              <a:t>MIEMBRO ACTIVO: </a:t>
            </a: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cumplir al menos uno de los criterios del articulo 6.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0C8DCC"/>
                </a:solidFill>
                <a:latin typeface="Arial" charset="0"/>
                <a:cs typeface="Arial" charset="0"/>
              </a:rPr>
              <a:t>MIEMBRO ADHERENTE: </a:t>
            </a: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empresas/entidades/cámaras miembro de las Redes Provinciales de empresas. Será el COMITE DIRECTIVO quien definirá las condiciones y requisitos. 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dirty="0">
                <a:solidFill>
                  <a:srgbClr val="0C8DCC"/>
                </a:solidFill>
                <a:latin typeface="Arial" charset="0"/>
                <a:cs typeface="Arial" charset="0"/>
              </a:rPr>
              <a:t>MIEMBRO INACTIVO: </a:t>
            </a: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las empresas/Cámaras/entidades que no alcancen ninguna de las categorías anteriores. Si una empresa ha permanecido como miembro inactivo por más de un (1) año para volver a obtener la condición de miembro activo deberá cumplimentar los requisitos detallados en ACTIVOS.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86149" y="3111354"/>
            <a:ext cx="5400675" cy="1234697"/>
          </a:xfrm>
          <a:prstGeom prst="rect">
            <a:avLst/>
          </a:prstGeom>
          <a:solidFill>
            <a:srgbClr val="D0E0EC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AR" dirty="0">
                <a:solidFill>
                  <a:srgbClr val="50535C"/>
                </a:solidFill>
                <a:ea typeface="Open Sans"/>
                <a:cs typeface="Open Sans"/>
              </a:rPr>
              <a:t>La condición de la empresa se informa en la última plenaria del año momento en el que se entregan a las ACTIVAS los certificados de reconocimiento firmados por los miembros del COMITÉ DIRECTIVO.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7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86399" y="1924675"/>
            <a:ext cx="22422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Condiciones para categoría  empresa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“</a:t>
            </a: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ACTIVA”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(Art. 6)</a:t>
            </a: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defTabSz="457200">
              <a:buClr>
                <a:srgbClr val="009FE3"/>
              </a:buClr>
              <a:buSzPct val="70000"/>
              <a:defRPr/>
            </a:pP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53B02D9E-C61F-4BE9-B804-1BEF09E6F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34189"/>
              </p:ext>
            </p:extLst>
          </p:nvPr>
        </p:nvGraphicFramePr>
        <p:xfrm>
          <a:off x="3133725" y="778631"/>
          <a:ext cx="5722275" cy="4284409"/>
        </p:xfrm>
        <a:graphic>
          <a:graphicData uri="http://schemas.openxmlformats.org/drawingml/2006/table">
            <a:tbl>
              <a:tblPr firstRow="1" bandRow="1">
                <a:tableStyleId>{6917B94B-766E-4848-AA80-989D07FE3838}</a:tableStyleId>
              </a:tblPr>
              <a:tblGrid>
                <a:gridCol w="1331479">
                  <a:extLst>
                    <a:ext uri="{9D8B030D-6E8A-4147-A177-3AD203B41FA5}">
                      <a16:colId xmlns:a16="http://schemas.microsoft.com/office/drawing/2014/main" val="2663308678"/>
                    </a:ext>
                  </a:extLst>
                </a:gridCol>
                <a:gridCol w="4390796">
                  <a:extLst>
                    <a:ext uri="{9D8B030D-6E8A-4147-A177-3AD203B41FA5}">
                      <a16:colId xmlns:a16="http://schemas.microsoft.com/office/drawing/2014/main" val="22292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es-MX" sz="14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Asistencia</a:t>
                      </a: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AR" sz="12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como mínimo, asistir al 50% de las </a:t>
                      </a:r>
                      <a:r>
                        <a:rPr lang="es-ES_tradn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reuniones Plenarias y al 50% de las reuniones de subcomisiones</a:t>
                      </a:r>
                      <a:endParaRPr lang="es-AR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160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100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Realizar actividades en el marco de la Red</a:t>
                      </a:r>
                      <a:endParaRPr 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  <a:p>
                      <a:pPr algn="l"/>
                      <a:endParaRPr lang="es-AR" sz="11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al menos una actividad de promoción o intervención enmarcada y con impacto verificable en cualquiera de los objetivos del Plan Nacional.</a:t>
                      </a:r>
                      <a:endParaRPr lang="es-A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Participar como expositores en jornadas o encuentros representando a la Red.. </a:t>
                      </a:r>
                      <a:endParaRPr lang="es-A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Asistir al menos al 50% de los eventos organizados por la Red o CONAETI.</a:t>
                      </a:r>
                      <a:endParaRPr lang="es-A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Cámaras empresarias: realizar al menos una actividad dirigida a sus empresas asociadas. </a:t>
                      </a:r>
                      <a:endParaRPr lang="es-A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lphaLcParenR"/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Aportar recursos</a:t>
                      </a: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en dinero o especie, </a:t>
                      </a:r>
                      <a:r>
                        <a:rPr lang="es-MX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solventar las actividades organizadas por la Red y/o</a:t>
                      </a:r>
                      <a:r>
                        <a:rPr lang="es-ES_tradnl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CONAETI</a:t>
                      </a:r>
                      <a:r>
                        <a:rPr lang="es-ES_tradnl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(los aportes son voluntarios)</a:t>
                      </a:r>
                      <a:endParaRPr lang="es-AR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70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Conformar/ liderar una Red Provincial  de empresas contra el trabajo infantil </a:t>
                      </a:r>
                      <a:endParaRPr lang="es-AR" sz="12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cs typeface="Arial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AR" sz="1100" dirty="0"/>
                        <a:t>A partir</a:t>
                      </a:r>
                      <a:r>
                        <a:rPr lang="es-AR" sz="1100" baseline="0" dirty="0"/>
                        <a:t> de la premisa de descentralización, las empresas que tengan operaciones comerciales en las distintas provincias de nuestro país, podrán acompañar a las </a:t>
                      </a:r>
                      <a:r>
                        <a:rPr lang="es-AR" sz="1100" baseline="0" dirty="0" err="1"/>
                        <a:t>COPRETIs</a:t>
                      </a:r>
                      <a:r>
                        <a:rPr lang="es-AR" sz="1100" baseline="0" dirty="0"/>
                        <a:t> en la conformación de estas redes provinciales. </a:t>
                      </a:r>
                      <a:endParaRPr lang="es-AR" sz="11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007175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7A6DB83-4C05-4D98-939B-29E1E0FB8A19}"/>
              </a:ext>
            </a:extLst>
          </p:cNvPr>
          <p:cNvSpPr txBox="1"/>
          <p:nvPr/>
        </p:nvSpPr>
        <p:spPr>
          <a:xfrm>
            <a:off x="3133725" y="194782"/>
            <a:ext cx="5603875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Cumplir con al menos </a:t>
            </a:r>
            <a:r>
              <a:rPr lang="es-MX" sz="1400" b="1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UNO</a:t>
            </a:r>
            <a:r>
              <a:rPr lang="es-MX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los siguientes tres criterios:</a:t>
            </a:r>
            <a:endParaRPr lang="es-AR" sz="105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9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65379" y="1232922"/>
            <a:ext cx="22422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Formulario:</a:t>
            </a:r>
          </a:p>
          <a:p>
            <a:pPr algn="l"/>
            <a:r>
              <a:rPr lang="es-ES" sz="24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las empresas de la Red </a:t>
            </a:r>
            <a:r>
              <a:rPr lang="es-E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contra el trabajo infantil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E90775FF-71A6-44C8-AAB5-ED00723BE149}"/>
              </a:ext>
            </a:extLst>
          </p:cNvPr>
          <p:cNvSpPr txBox="1"/>
          <p:nvPr/>
        </p:nvSpPr>
        <p:spPr>
          <a:xfrm>
            <a:off x="3143805" y="485479"/>
            <a:ext cx="54535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Formulario online, muy breve.</a:t>
            </a: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endParaRPr lang="es-ES" altLang="es-AR" dirty="0">
              <a:solidFill>
                <a:srgbClr val="50535C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endParaRPr lang="es-ES" altLang="es-AR" dirty="0">
              <a:solidFill>
                <a:srgbClr val="50535C"/>
              </a:solidFill>
              <a:latin typeface="+mn-lt"/>
              <a:ea typeface="+mn-ea"/>
              <a:cs typeface="+mn-cs"/>
            </a:endParaRP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r>
              <a:rPr lang="es-ES" altLang="es-AR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Se consulta sobre si la empresa realiza </a:t>
            </a:r>
            <a:r>
              <a:rPr lang="es-AR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programas/acciones relacionados con la temática de prevención y erradicación del trabajo infantil o en su defecto, vinculados a infancia y adolescencia en general.</a:t>
            </a:r>
          </a:p>
          <a:p>
            <a:pPr marL="171450" indent="-171450" algn="just">
              <a:buClr>
                <a:srgbClr val="14A4DE"/>
              </a:buClr>
              <a:buFont typeface="Arial" panose="020B0604020202020204" pitchFamily="34" charset="0"/>
              <a:buChar char="•"/>
              <a:defRPr/>
            </a:pPr>
            <a:endParaRPr lang="es-AR" dirty="0">
              <a:solidFill>
                <a:srgbClr val="50535C"/>
              </a:solidFill>
              <a:latin typeface="+mn-lt"/>
              <a:ea typeface="+mn-ea"/>
              <a:cs typeface="+mn-cs"/>
            </a:endParaRPr>
          </a:p>
          <a:p>
            <a:pPr algn="just">
              <a:buClr>
                <a:srgbClr val="14A4DE"/>
              </a:buClr>
              <a:defRPr/>
            </a:pPr>
            <a:r>
              <a:rPr lang="es-AR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Estas acciones o programas las clasificamos en dos tipos 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612ECD-1766-4DEF-931B-649B80E503A2}"/>
              </a:ext>
            </a:extLst>
          </p:cNvPr>
          <p:cNvSpPr txBox="1"/>
          <p:nvPr/>
        </p:nvSpPr>
        <p:spPr>
          <a:xfrm>
            <a:off x="3213379" y="2583135"/>
            <a:ext cx="1510301" cy="307777"/>
          </a:xfrm>
          <a:prstGeom prst="rect">
            <a:avLst/>
          </a:prstGeom>
          <a:solidFill>
            <a:srgbClr val="0C8DCC"/>
          </a:solidFill>
          <a:ln>
            <a:solidFill>
              <a:srgbClr val="14A4DE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ea typeface="Open Sans"/>
                <a:cs typeface="Open Sans"/>
              </a:rPr>
              <a:t>PROMOCION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A4CD3E-5032-44C3-B43C-B491DF51B35F}"/>
              </a:ext>
            </a:extLst>
          </p:cNvPr>
          <p:cNvSpPr txBox="1"/>
          <p:nvPr/>
        </p:nvSpPr>
        <p:spPr>
          <a:xfrm>
            <a:off x="3213379" y="3679001"/>
            <a:ext cx="3001767" cy="307777"/>
          </a:xfrm>
          <a:prstGeom prst="rect">
            <a:avLst/>
          </a:prstGeom>
          <a:solidFill>
            <a:srgbClr val="0C8DCC"/>
          </a:solidFill>
          <a:ln>
            <a:solidFill>
              <a:srgbClr val="14A4DE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ea typeface="Open Sans"/>
                <a:cs typeface="Open Sans"/>
              </a:rPr>
              <a:t>INTERVENCION COMUNITARIA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452F14-9863-453F-8F07-B29360D74A52}"/>
              </a:ext>
            </a:extLst>
          </p:cNvPr>
          <p:cNvSpPr txBox="1"/>
          <p:nvPr/>
        </p:nvSpPr>
        <p:spPr>
          <a:xfrm>
            <a:off x="3213379" y="2873519"/>
            <a:ext cx="5663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difusión, sensibilización, capacitación (hacia la comunidad y hacia el público interno/proveedores, clientes) y/o diversas acciones vinculadas a su cadena de valor.</a:t>
            </a:r>
            <a:endParaRPr lang="es-AR" sz="1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80E43F-87B4-45A6-977D-19E2D35E3F8D}"/>
              </a:ext>
            </a:extLst>
          </p:cNvPr>
          <p:cNvSpPr txBox="1"/>
          <p:nvPr/>
        </p:nvSpPr>
        <p:spPr>
          <a:xfrm>
            <a:off x="3213380" y="4004309"/>
            <a:ext cx="5744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espacios de atención y cuidado, becas escolares, fortalecimiento familiar y de instituciones educativas.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68881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65379" y="1232922"/>
            <a:ext cx="22422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Formulario:</a:t>
            </a:r>
          </a:p>
          <a:p>
            <a:pPr algn="l"/>
            <a:r>
              <a:rPr lang="es-ES" sz="2400" dirty="0">
                <a:solidFill>
                  <a:srgbClr val="0C8DCC"/>
                </a:solidFill>
                <a:latin typeface="Arial" charset="0"/>
                <a:cs typeface="Arial" charset="0"/>
              </a:rPr>
              <a:t>Acciones de las empresas de la Red </a:t>
            </a:r>
            <a:r>
              <a:rPr lang="es-ES" sz="2400" dirty="0">
                <a:solidFill>
                  <a:schemeClr val="tx2">
                    <a:lumMod val="10000"/>
                  </a:schemeClr>
                </a:solidFill>
                <a:latin typeface="Arial" charset="0"/>
                <a:cs typeface="Arial" charset="0"/>
              </a:rPr>
              <a:t>contra el trabajo infantil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34D09134-F27E-4CB6-8458-8D6A73BAA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0" y="1"/>
            <a:ext cx="3310975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81D8B9-86BC-42FE-98AA-4896C8600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29" y="7882"/>
            <a:ext cx="3875841" cy="510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96910" y="1448046"/>
            <a:ext cx="22422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Comité Directivo: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Postulación y renovación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 (Art. 7) </a:t>
            </a: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ángulo 1"/>
          <p:cNvSpPr/>
          <p:nvPr/>
        </p:nvSpPr>
        <p:spPr>
          <a:xfrm>
            <a:off x="3066400" y="0"/>
            <a:ext cx="5667375" cy="146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800"/>
              </a:spcAft>
            </a:pPr>
            <a:r>
              <a:rPr 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Postulación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sz="1200" dirty="0">
                <a:solidFill>
                  <a:srgbClr val="50535C"/>
                </a:solidFill>
                <a:ea typeface="Open Sans"/>
                <a:cs typeface="Open Sans"/>
              </a:rPr>
              <a:t>tener al menos un (1) año de antigüedad en la Red.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sz="1200" dirty="0">
                <a:solidFill>
                  <a:srgbClr val="50535C"/>
                </a:solidFill>
                <a:ea typeface="Open Sans"/>
                <a:cs typeface="Open Sans"/>
              </a:rPr>
              <a:t>ser miembro ACTIVO del espacio como mínimo en el último año calendario. </a:t>
            </a:r>
          </a:p>
          <a:p>
            <a:pPr algn="just" hangingPunct="0">
              <a:lnSpc>
                <a:spcPct val="150000"/>
              </a:lnSpc>
              <a:spcAft>
                <a:spcPts val="800"/>
              </a:spcAft>
            </a:pPr>
            <a:r>
              <a:rPr lang="es-ES_tradnl" dirty="0">
                <a:solidFill>
                  <a:srgbClr val="50535C"/>
                </a:solidFill>
                <a:latin typeface="+mn-lt"/>
                <a:ea typeface="+mn-ea"/>
                <a:cs typeface="+mn-cs"/>
              </a:rPr>
              <a:t> </a:t>
            </a:r>
            <a:endParaRPr lang="es-AR" dirty="0">
              <a:solidFill>
                <a:srgbClr val="50535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66400" y="1359939"/>
            <a:ext cx="57537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tabLst>
                <a:tab pos="457200" algn="l"/>
              </a:tabLst>
            </a:pPr>
            <a:r>
              <a:rPr 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Renovación</a:t>
            </a:r>
          </a:p>
          <a:p>
            <a:pPr algn="just" hangingPunct="0">
              <a:tabLst>
                <a:tab pos="457200" algn="l"/>
              </a:tabLst>
            </a:pPr>
            <a:endParaRPr lang="es-AR" sz="11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las empresas activas que quieren formar parte se postulan y se realiza votación formal en Plenaria donde son elegidos por sus partes, según procedimiento establecido en el Reglamento.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4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El Comité se renueva por mitades cada dos años.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5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los miembros salientes podrán postularse, y renovar su mandato.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7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la elección se realiza en reunión Plenaria y votan todas las organizaciones que se encuentren presentes. 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6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la elección es por mayoría simple, siendo el voto secreto.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5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se constituye un Comité Fiscalizador, conformado por miembros del Equipo Técnico de CONAETI y empresas activas que no integren el Comité cuya función es controlar los votos emitidos. 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5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96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el Comité Fiscalizador lleva los registros de postulantes, electores, conteo de votación y demás trámites de la elección. Finalmente, se informara la nueva conformación.</a:t>
            </a: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088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288000" y="2274752"/>
            <a:ext cx="2242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Decisiones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 y voto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 (Art. 10)</a:t>
            </a: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ángulo 3"/>
          <p:cNvSpPr/>
          <p:nvPr/>
        </p:nvSpPr>
        <p:spPr>
          <a:xfrm>
            <a:off x="3168000" y="440733"/>
            <a:ext cx="5566425" cy="382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07000"/>
              </a:lnSpc>
              <a:spcAft>
                <a:spcPts val="800"/>
              </a:spcAft>
            </a:pPr>
            <a:endParaRPr lang="es-AR" sz="24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Las resoluciones que guíen el funcionamiento de la Red las adoptará el Comité Directivo por mayoría simple de los votos de  los presentes en las reuniones que se convoquen . 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Cada miembro tendrá solo un voto.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Quien ejerza la Presidencia de la Red tendrá la facultad de desempate, si fuera necesario. 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Excepcionalmente se requiere el voto de los dos tercios de los miembros del Comité Directivo para modificar el Reglamento de funcionamiento. 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El registro de las reuniones se realiza a través de minutas donde se deja constancia de los asistentes y los acuerdos alcanzados.  </a:t>
            </a: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0466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-2550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167350" y="2571750"/>
            <a:ext cx="22422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Sanciones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MX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  <a:r>
              <a:rPr lang="es-MX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(Art. 9)</a:t>
            </a:r>
            <a:endParaRPr lang="es-AR" altLang="es-AR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986778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ángulo 3"/>
          <p:cNvSpPr/>
          <p:nvPr/>
        </p:nvSpPr>
        <p:spPr>
          <a:xfrm>
            <a:off x="3457574" y="368210"/>
            <a:ext cx="5114925" cy="400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800"/>
              </a:spcAft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Se perderá la pertenencia a la Red por:</a:t>
            </a: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Renuncia.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0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Incumplimiento de las disposiciones de este Reglamento y del Convenio Marco.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0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Incurrir en alguna acción violatoria de las cláusulas segunda y tercera del Convenio Marco.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algn="just" hangingPunct="0">
              <a:lnSpc>
                <a:spcPct val="150000"/>
              </a:lnSpc>
              <a:spcAft>
                <a:spcPts val="800"/>
              </a:spcAft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Se perderá la calidad de miembro del Comité Directivo por:</a:t>
            </a: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Renuncia.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8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_tradnl" dirty="0">
                <a:solidFill>
                  <a:srgbClr val="50535C"/>
                </a:solidFill>
                <a:ea typeface="Open Sans"/>
                <a:cs typeface="Open Sans"/>
              </a:rPr>
              <a:t>Quedar incluida la empresa/cámara/entidad dentro de la condición de empresa Inactiva, de conformidad con las pautas mínimas de actividad. </a:t>
            </a:r>
            <a:endParaRPr lang="es-AR" dirty="0">
              <a:solidFill>
                <a:srgbClr val="50535C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1580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BE039F-778C-4214-BC38-801012943D2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1946"/>
            <a:ext cx="6858000" cy="5119608"/>
          </a:xfrm>
          <a:prstGeom prst="rect">
            <a:avLst/>
          </a:prstGeom>
        </p:spPr>
      </p:pic>
      <p:sp>
        <p:nvSpPr>
          <p:cNvPr id="9" name="1 CuadroTexto">
            <a:extLst>
              <a:ext uri="{FF2B5EF4-FFF2-40B4-BE49-F238E27FC236}">
                <a16:creationId xmlns:a16="http://schemas.microsoft.com/office/drawing/2014/main" id="{BC02FE25-DA29-4B73-B2F8-85BC5883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01" y="2193708"/>
            <a:ext cx="52232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AR" sz="2700" b="1" spc="-1" dirty="0">
                <a:solidFill>
                  <a:srgbClr val="1191D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PROYECTO DE REDES PROVINCIALES DE EMPRESAS CONTRA EL TRABAJO INFANTIL.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3B887-53B5-48F6-A9DC-772A4AA8D1EC}"/>
              </a:ext>
            </a:extLst>
          </p:cNvPr>
          <p:cNvSpPr/>
          <p:nvPr/>
        </p:nvSpPr>
        <p:spPr>
          <a:xfrm>
            <a:off x="-56819" y="-152401"/>
            <a:ext cx="9257637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3CF33B-BCA3-4FE2-9559-7A9405D8A988}"/>
              </a:ext>
            </a:extLst>
          </p:cNvPr>
          <p:cNvSpPr txBox="1"/>
          <p:nvPr/>
        </p:nvSpPr>
        <p:spPr>
          <a:xfrm>
            <a:off x="193464" y="853430"/>
            <a:ext cx="46251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Redes provinciales </a:t>
            </a:r>
          </a:p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de empresas contra el trabajo infantil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733DA51-37BC-4AE9-B8D5-7909BB6A5D94}"/>
              </a:ext>
            </a:extLst>
          </p:cNvPr>
          <p:cNvCxnSpPr/>
          <p:nvPr/>
        </p:nvCxnSpPr>
        <p:spPr>
          <a:xfrm>
            <a:off x="318977" y="2571749"/>
            <a:ext cx="34130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0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45470" y="3990191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87F4AE5-90BC-409D-8222-FCC313D1BBDE}"/>
              </a:ext>
            </a:extLst>
          </p:cNvPr>
          <p:cNvSpPr txBox="1"/>
          <p:nvPr/>
        </p:nvSpPr>
        <p:spPr>
          <a:xfrm>
            <a:off x="2952750" y="213229"/>
            <a:ext cx="60769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algn="ctr">
              <a:lnSpc>
                <a:spcPts val="1600"/>
              </a:lnSpc>
              <a:defRPr/>
            </a:pPr>
            <a:r>
              <a:rPr lang="es-ES" altLang="es-AR" dirty="0">
                <a:solidFill>
                  <a:srgbClr val="0C8DCC"/>
                </a:solidFill>
                <a:latin typeface="Arial" charset="0"/>
                <a:ea typeface="+mn-ea"/>
                <a:cs typeface="Arial" charset="0"/>
              </a:rPr>
              <a:t>Promover la creación de Redes Provinciales de Empresas contra el Trabajo Infantil, tomando como modelo la estructura y dinámica de la Red Nacional de Empresas contra el Trabajo Infantil.</a:t>
            </a:r>
          </a:p>
          <a:p>
            <a:pPr marL="800100" lvl="2" algn="ctr">
              <a:buClr>
                <a:srgbClr val="00C7F1"/>
              </a:buClr>
            </a:pPr>
            <a:endParaRPr lang="es-ES" altLang="es-AR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00100" lvl="2" algn="ctr">
              <a:buClr>
                <a:srgbClr val="00C7F1"/>
              </a:buClr>
            </a:pPr>
            <a:endParaRPr lang="es-ES" altLang="es-AR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r>
              <a:rPr lang="es-ES" altLang="es-AR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Objetivo específico 1: generar o fortalecer la articulación público-privada a nivel local, involucrando a PYMES del interior del país, que de otra manera no podrían participar de la RED Nacional.</a:t>
            </a: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endParaRPr lang="es-ES" altLang="es-AR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endParaRP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r>
              <a:rPr lang="es-ES" altLang="es-AR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Objetivo específico 2: fortalecer a las COPRETIs como espacios de diseño e implementación de política pública en la temática.</a:t>
            </a: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endParaRPr lang="es-ES" altLang="es-AR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endParaRP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r>
              <a:rPr lang="es-ES" altLang="es-AR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Objetivo específico 3: profundizar el trabajo sobre la cadena de valor en el abordaje de la problemática. </a:t>
            </a: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endParaRPr lang="es-ES" altLang="es-AR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endParaRPr>
          </a:p>
          <a:p>
            <a:pPr marL="374650" lvl="2" indent="-285750" algn="just">
              <a:buClr>
                <a:srgbClr val="90E5FE"/>
              </a:buClr>
              <a:buFont typeface="Wingdings" panose="05000000000000000000" pitchFamily="2" charset="2"/>
              <a:buChar char="q"/>
            </a:pPr>
            <a:r>
              <a:rPr lang="es-ES" altLang="es-AR" kern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Objetivo específico 4: consolidar al sector empresario (nacional y provincial) como actor clave en el abordaje de la problemática. </a:t>
            </a:r>
            <a:endParaRPr lang="es-ES" altLang="es-AR" sz="1600" kern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lvl="1" algn="just">
              <a:spcBef>
                <a:spcPct val="0"/>
              </a:spcBef>
              <a:spcAft>
                <a:spcPct val="0"/>
              </a:spcAft>
              <a:buClr>
                <a:srgbClr val="00C7F1"/>
              </a:buClr>
            </a:pPr>
            <a:r>
              <a:rPr lang="es-ES" altLang="es-AR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2786097-8579-4C5C-901C-BCC9A913E8CF}"/>
              </a:ext>
            </a:extLst>
          </p:cNvPr>
          <p:cNvSpPr/>
          <p:nvPr/>
        </p:nvSpPr>
        <p:spPr>
          <a:xfrm>
            <a:off x="3762375" y="213229"/>
            <a:ext cx="5267325" cy="1009650"/>
          </a:xfrm>
          <a:prstGeom prst="roundRect">
            <a:avLst/>
          </a:prstGeom>
          <a:noFill/>
          <a:ln>
            <a:solidFill>
              <a:srgbClr val="A6DFF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05BB05-AAA2-47B3-BA16-9334019B45A7}"/>
              </a:ext>
            </a:extLst>
          </p:cNvPr>
          <p:cNvSpPr txBox="1"/>
          <p:nvPr/>
        </p:nvSpPr>
        <p:spPr>
          <a:xfrm>
            <a:off x="114300" y="1506659"/>
            <a:ext cx="224225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14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Eje Descentralización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Redes</a:t>
            </a: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  </a:t>
            </a: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Provinciales de Empresas</a:t>
            </a:r>
          </a:p>
        </p:txBody>
      </p:sp>
    </p:spTree>
    <p:extLst>
      <p:ext uri="{BB962C8B-B14F-4D97-AF65-F5344CB8AC3E}">
        <p14:creationId xmlns:p14="http://schemas.microsoft.com/office/powerpoint/2010/main" val="186625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BE039F-778C-4214-BC38-801012943D2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1946"/>
            <a:ext cx="6858000" cy="5119608"/>
          </a:xfrm>
          <a:prstGeom prst="rect">
            <a:avLst/>
          </a:prstGeom>
        </p:spPr>
      </p:pic>
      <p:sp>
        <p:nvSpPr>
          <p:cNvPr id="9" name="1 CuadroTexto">
            <a:extLst>
              <a:ext uri="{FF2B5EF4-FFF2-40B4-BE49-F238E27FC236}">
                <a16:creationId xmlns:a16="http://schemas.microsoft.com/office/drawing/2014/main" id="{BC02FE25-DA29-4B73-B2F8-85BC5883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01" y="2193708"/>
            <a:ext cx="52232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AR" sz="2700" b="1" spc="-1" dirty="0">
                <a:solidFill>
                  <a:srgbClr val="1191D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PROYECTO DE REDES PROVINCIALES DE EMPRESAS CONTRA EL TRABAJO INFANTIL.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3B887-53B5-48F6-A9DC-772A4AA8D1EC}"/>
              </a:ext>
            </a:extLst>
          </p:cNvPr>
          <p:cNvSpPr/>
          <p:nvPr/>
        </p:nvSpPr>
        <p:spPr>
          <a:xfrm>
            <a:off x="-56819" y="-152401"/>
            <a:ext cx="9257637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3CF33B-BCA3-4FE2-9559-7A9405D8A988}"/>
              </a:ext>
            </a:extLst>
          </p:cNvPr>
          <p:cNvSpPr txBox="1"/>
          <p:nvPr/>
        </p:nvSpPr>
        <p:spPr>
          <a:xfrm>
            <a:off x="73206" y="1312190"/>
            <a:ext cx="4625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Convenio Marco </a:t>
            </a:r>
          </a:p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y Protocolos de Adhesión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733DA51-37BC-4AE9-B8D5-7909BB6A5D94}"/>
              </a:ext>
            </a:extLst>
          </p:cNvPr>
          <p:cNvCxnSpPr/>
          <p:nvPr/>
        </p:nvCxnSpPr>
        <p:spPr>
          <a:xfrm>
            <a:off x="292396" y="2571750"/>
            <a:ext cx="34130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6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3958F-A3E3-4086-BD27-696BE31A729E}"/>
              </a:ext>
            </a:extLst>
          </p:cNvPr>
          <p:cNvSpPr txBox="1"/>
          <p:nvPr/>
        </p:nvSpPr>
        <p:spPr>
          <a:xfrm>
            <a:off x="280050" y="1622792"/>
            <a:ext cx="22422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14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  <a:r>
              <a:rPr lang="es-AR" altLang="es-AR" sz="2000" dirty="0">
                <a:solidFill>
                  <a:srgbClr val="0C8DCC"/>
                </a:solidFill>
                <a:latin typeface="Arial" charset="0"/>
                <a:cs typeface="Arial" charset="0"/>
              </a:rPr>
              <a:t>Eje Descentralización</a:t>
            </a:r>
          </a:p>
          <a:p>
            <a:pPr defTabSz="457200">
              <a:buClr>
                <a:srgbClr val="009FE3"/>
              </a:buClr>
              <a:buSzPct val="70000"/>
              <a:defRPr/>
            </a:pPr>
            <a:r>
              <a:rPr lang="es-AR" altLang="es-AR" sz="2000" dirty="0">
                <a:solidFill>
                  <a:schemeClr val="tx1"/>
                </a:solidFill>
                <a:latin typeface="Arial" charset="0"/>
                <a:cs typeface="Arial" charset="0"/>
              </a:rPr>
              <a:t>Redes  Provinciales de Empresas</a:t>
            </a:r>
          </a:p>
        </p:txBody>
      </p:sp>
      <p:cxnSp>
        <p:nvCxnSpPr>
          <p:cNvPr id="8" name="Google Shape;102;p16">
            <a:extLst>
              <a:ext uri="{FF2B5EF4-FFF2-40B4-BE49-F238E27FC236}">
                <a16:creationId xmlns:a16="http://schemas.microsoft.com/office/drawing/2014/main" id="{088C54C9-E1CF-4F73-A164-A16E0FAC0BEC}"/>
              </a:ext>
            </a:extLst>
          </p:cNvPr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45E38218-5652-4F15-BE11-3BB2D366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00" y="923925"/>
            <a:ext cx="5695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0067" y="-156635"/>
            <a:ext cx="9347200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360" name="Google Shape;360;p36"/>
          <p:cNvSpPr txBox="1"/>
          <p:nvPr/>
        </p:nvSpPr>
        <p:spPr>
          <a:xfrm>
            <a:off x="1889128" y="1912859"/>
            <a:ext cx="2145792" cy="1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r>
              <a:rPr lang="es-AR" sz="3600" b="1" i="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Open Sans ExtraBold"/>
              </a:rPr>
              <a:t>muchas</a:t>
            </a:r>
            <a:r>
              <a:rPr lang="es-AR" sz="3600" b="1" i="0" u="none" strike="noStrike" cap="none" dirty="0">
                <a:solidFill>
                  <a:srgbClr val="37BBED"/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 </a:t>
            </a:r>
            <a:br>
              <a:rPr lang="es-AR" sz="3600" b="1" i="0" u="none" strike="noStrike" cap="none" dirty="0">
                <a:solidFill>
                  <a:srgbClr val="37BBED"/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s-AR" sz="36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  <a:sym typeface="Open Sans ExtraBold"/>
              </a:rPr>
              <a:t>gracias</a:t>
            </a:r>
            <a:endParaRPr sz="36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  <a:sym typeface="Open Sans ExtraBold"/>
            </a:endParaRPr>
          </a:p>
          <a:p>
            <a:pPr marL="0" marR="0" lvl="0" indent="0" algn="ctr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37BBE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11737" b="3514"/>
          <a:stretch/>
        </p:blipFill>
        <p:spPr>
          <a:xfrm>
            <a:off x="4364736" y="2204092"/>
            <a:ext cx="4872397" cy="3087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737" y="2062909"/>
            <a:ext cx="2124755" cy="6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0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A71C93-C5CE-4ADF-A817-BBDBC6390EA7}"/>
              </a:ext>
            </a:extLst>
          </p:cNvPr>
          <p:cNvSpPr txBox="1"/>
          <p:nvPr/>
        </p:nvSpPr>
        <p:spPr>
          <a:xfrm>
            <a:off x="3133867" y="1020171"/>
            <a:ext cx="5823733" cy="400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" altLang="es-AR" dirty="0">
                <a:solidFill>
                  <a:srgbClr val="50535C"/>
                </a:solidFill>
                <a:ea typeface="Open Sans"/>
                <a:cs typeface="Open Sans"/>
              </a:rPr>
              <a:t>Convenio Marco 59/2007 suscripto entre el Ministerio de Trabajo de la Nación, la Presidencia de CONAETI y empresas/Cámaras comprometidas con la temática, a partir del cual se formalizo la Red de Empresas.</a:t>
            </a: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" altLang="es-AR" dirty="0">
                <a:solidFill>
                  <a:srgbClr val="50535C"/>
                </a:solidFill>
                <a:ea typeface="Open Sans"/>
                <a:cs typeface="Open Sans"/>
              </a:rPr>
              <a:t>Protocolos Adicionales al Convenio Marco: se suscriben a medida que las empresas solicitan adherirse al espacio, siendo los firmantes los establecidos en el Convenio Marco.</a:t>
            </a:r>
          </a:p>
          <a:p>
            <a:pPr lvl="1" algn="just" defTabSz="457200" eaLnBrk="0" fontAlgn="base" latinLnBrk="0" hangingPunct="0">
              <a:buClr>
                <a:srgbClr val="37BBED"/>
              </a:buClr>
              <a:buSzPts val="2800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" altLang="es-AR" dirty="0">
                <a:solidFill>
                  <a:srgbClr val="50535C"/>
                </a:solidFill>
                <a:ea typeface="Open Sans"/>
                <a:cs typeface="Open Sans"/>
              </a:rPr>
              <a:t>La empresa interesada debe presentar la documentación establecida en el Reglamento, dependiendo su incorporación de la aprobación del Comité Directivo. </a:t>
            </a:r>
          </a:p>
          <a:p>
            <a:pPr lvl="1" algn="just" defTabSz="457200" eaLnBrk="0" fontAlgn="base" latinLnBrk="0" hangingPunct="0">
              <a:buClr>
                <a:srgbClr val="37BBED"/>
              </a:buClr>
              <a:buSzPts val="2800"/>
              <a:tabLst>
                <a:tab pos="357188" algn="l"/>
              </a:tabLst>
              <a:defRPr/>
            </a:pPr>
            <a:endParaRPr lang="es-ES" altLang="es-AR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latinLnBrk="0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ES" altLang="es-AR" dirty="0">
                <a:solidFill>
                  <a:srgbClr val="50535C"/>
                </a:solidFill>
                <a:ea typeface="Open Sans"/>
                <a:cs typeface="Open Sans"/>
              </a:rPr>
              <a:t>Se inicia el expediente administrativo que culmina con la firma del Protocolo Adicional. </a:t>
            </a:r>
          </a:p>
          <a:p>
            <a:pPr marL="228600" algn="just" hangingPunct="0">
              <a:lnSpc>
                <a:spcPct val="150000"/>
              </a:lnSpc>
              <a:spcAft>
                <a:spcPts val="800"/>
              </a:spcAft>
            </a:pPr>
            <a:endParaRPr lang="es-AR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BE039F-778C-4214-BC38-801012943D2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1946"/>
            <a:ext cx="6858000" cy="5119608"/>
          </a:xfrm>
          <a:prstGeom prst="rect">
            <a:avLst/>
          </a:prstGeom>
        </p:spPr>
      </p:pic>
      <p:sp>
        <p:nvSpPr>
          <p:cNvPr id="9" name="1 CuadroTexto">
            <a:extLst>
              <a:ext uri="{FF2B5EF4-FFF2-40B4-BE49-F238E27FC236}">
                <a16:creationId xmlns:a16="http://schemas.microsoft.com/office/drawing/2014/main" id="{BC02FE25-DA29-4B73-B2F8-85BC5883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01" y="2193708"/>
            <a:ext cx="52232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AR" sz="2700" b="1" spc="-1" dirty="0">
                <a:solidFill>
                  <a:srgbClr val="1191D0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PROYECTO DE REDES PROVINCIALES DE EMPRESAS CONTRA EL TRABAJO INFANTIL.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3B887-53B5-48F6-A9DC-772A4AA8D1EC}"/>
              </a:ext>
            </a:extLst>
          </p:cNvPr>
          <p:cNvSpPr/>
          <p:nvPr/>
        </p:nvSpPr>
        <p:spPr>
          <a:xfrm>
            <a:off x="-56819" y="-152401"/>
            <a:ext cx="9257637" cy="54483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7BBED"/>
                </a:solidFill>
              </a:ln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3CF33B-BCA3-4FE2-9559-7A9405D8A988}"/>
              </a:ext>
            </a:extLst>
          </p:cNvPr>
          <p:cNvSpPr txBox="1"/>
          <p:nvPr/>
        </p:nvSpPr>
        <p:spPr>
          <a:xfrm>
            <a:off x="235994" y="1198365"/>
            <a:ext cx="4625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4000"/>
            </a:pPr>
            <a:r>
              <a:rPr lang="es-AR" sz="2400" dirty="0">
                <a:solidFill>
                  <a:srgbClr val="FFFFFF"/>
                </a:solidFill>
                <a:latin typeface="+mn-lt"/>
                <a:ea typeface="Open Sans Light"/>
                <a:cs typeface="Open Sans Light"/>
              </a:rPr>
              <a:t>Reglamento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733DA51-37BC-4AE9-B8D5-7909BB6A5D94}"/>
              </a:ext>
            </a:extLst>
          </p:cNvPr>
          <p:cNvCxnSpPr/>
          <p:nvPr/>
        </p:nvCxnSpPr>
        <p:spPr>
          <a:xfrm>
            <a:off x="318977" y="2571749"/>
            <a:ext cx="34130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6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95;p16"/>
          <p:cNvSpPr txBox="1"/>
          <p:nvPr/>
        </p:nvSpPr>
        <p:spPr>
          <a:xfrm>
            <a:off x="0" y="2581701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endParaRPr lang="es-AR" altLang="es-AR" sz="20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74320" indent="-274320" algn="ctr" defTabSz="457200">
              <a:buClr>
                <a:srgbClr val="009FE3"/>
              </a:buClr>
              <a:buSzPct val="70000"/>
              <a:defRPr/>
            </a:pPr>
            <a:r>
              <a:rPr lang="es-AR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Reglamento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A71C93-C5CE-4ADF-A817-BBDBC6390EA7}"/>
              </a:ext>
            </a:extLst>
          </p:cNvPr>
          <p:cNvSpPr txBox="1"/>
          <p:nvPr/>
        </p:nvSpPr>
        <p:spPr>
          <a:xfrm>
            <a:off x="3133867" y="1020171"/>
            <a:ext cx="58237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1" indent="-514350" algn="just" defTabSz="457200" eaLnBrk="0" fontAlgn="base" latinLnBrk="0" hangingPunct="0">
              <a:buClr>
                <a:srgbClr val="37BBED"/>
              </a:buClr>
              <a:buSzPts val="2800"/>
              <a:buFont typeface="+mj-lt"/>
              <a:buAutoNum type="romanUcPeriod"/>
              <a:tabLst>
                <a:tab pos="357188" algn="l"/>
              </a:tabLst>
              <a:defRPr/>
            </a:pPr>
            <a:r>
              <a:rPr lang="es-ES" altLang="es-AR" sz="2000" dirty="0">
                <a:solidFill>
                  <a:srgbClr val="50535C"/>
                </a:solidFill>
                <a:ea typeface="Open Sans"/>
                <a:cs typeface="Open Sans"/>
              </a:rPr>
              <a:t>Establece la estructura del espacio.</a:t>
            </a:r>
          </a:p>
          <a:p>
            <a:pPr marL="514350" lvl="1" indent="-514350" algn="just" defTabSz="457200" eaLnBrk="0" fontAlgn="base" latinLnBrk="0" hangingPunct="0">
              <a:buClr>
                <a:srgbClr val="37BBED"/>
              </a:buClr>
              <a:buSzPts val="2800"/>
              <a:buFont typeface="+mj-lt"/>
              <a:buAutoNum type="romanUcPeriod"/>
              <a:tabLst>
                <a:tab pos="357188" algn="l"/>
              </a:tabLst>
              <a:defRPr/>
            </a:pPr>
            <a:endParaRPr lang="es-ES" altLang="es-AR" sz="20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514350" lvl="1" indent="-514350" algn="just" defTabSz="457200" eaLnBrk="0" fontAlgn="base" latinLnBrk="0" hangingPunct="0">
              <a:buClr>
                <a:srgbClr val="37BBED"/>
              </a:buClr>
              <a:buSzPts val="2800"/>
              <a:buFont typeface="+mj-lt"/>
              <a:buAutoNum type="romanUcPeriod"/>
              <a:tabLst>
                <a:tab pos="357188" algn="l"/>
              </a:tabLst>
              <a:defRPr/>
            </a:pPr>
            <a:endParaRPr lang="es-ES" altLang="es-AR" sz="20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514350" lvl="1" indent="-514350" algn="just" defTabSz="457200" eaLnBrk="0" fontAlgn="base" latinLnBrk="0" hangingPunct="0">
              <a:buClr>
                <a:srgbClr val="37BBED"/>
              </a:buClr>
              <a:buSzPts val="2800"/>
              <a:buFont typeface="+mj-lt"/>
              <a:buAutoNum type="romanUcPeriod"/>
              <a:tabLst>
                <a:tab pos="357188" algn="l"/>
              </a:tabLst>
              <a:defRPr/>
            </a:pPr>
            <a:r>
              <a:rPr lang="es-ES" altLang="es-AR" sz="2000" dirty="0">
                <a:solidFill>
                  <a:srgbClr val="50535C"/>
                </a:solidFill>
                <a:ea typeface="Open Sans"/>
                <a:cs typeface="Open Sans"/>
              </a:rPr>
              <a:t>Establece el funcionamiento: tipo de reuniones, categoría de miembros, toma de decisiones, sanciones y redes provinciales. </a:t>
            </a:r>
            <a:endParaRPr lang="es-A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5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ipse 53" descr="Conectores de color de jerarquía de tercer nivel">
            <a:extLst>
              <a:ext uri="{FF2B5EF4-FFF2-40B4-BE49-F238E27FC236}">
                <a16:creationId xmlns:a16="http://schemas.microsoft.com/office/drawing/2014/main" id="{AF72A679-1CF1-4A6F-8437-75B77FA5DC75}"/>
              </a:ext>
            </a:extLst>
          </p:cNvPr>
          <p:cNvSpPr/>
          <p:nvPr/>
        </p:nvSpPr>
        <p:spPr>
          <a:xfrm>
            <a:off x="3517395" y="2716718"/>
            <a:ext cx="61733" cy="61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/>
          </a:p>
        </p:txBody>
      </p:sp>
      <p:sp>
        <p:nvSpPr>
          <p:cNvPr id="55" name="Elipse 54" descr="Conectores de color de jerarquía de tercer nivel">
            <a:extLst>
              <a:ext uri="{FF2B5EF4-FFF2-40B4-BE49-F238E27FC236}">
                <a16:creationId xmlns:a16="http://schemas.microsoft.com/office/drawing/2014/main" id="{956D5D5B-C4D4-4505-BD12-2D621642AAC9}"/>
              </a:ext>
            </a:extLst>
          </p:cNvPr>
          <p:cNvSpPr/>
          <p:nvPr/>
        </p:nvSpPr>
        <p:spPr>
          <a:xfrm>
            <a:off x="3517395" y="2969971"/>
            <a:ext cx="61733" cy="61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/>
          </a:p>
        </p:txBody>
      </p: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F2FAFF17-BADD-40EF-BFC6-5901E7894707}"/>
              </a:ext>
            </a:extLst>
          </p:cNvPr>
          <p:cNvSpPr/>
          <p:nvPr/>
        </p:nvSpPr>
        <p:spPr>
          <a:xfrm>
            <a:off x="-5365" y="-2361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95;p16">
            <a:extLst>
              <a:ext uri="{FF2B5EF4-FFF2-40B4-BE49-F238E27FC236}">
                <a16:creationId xmlns:a16="http://schemas.microsoft.com/office/drawing/2014/main" id="{57A6091F-585C-46DA-B4A0-884733201166}"/>
              </a:ext>
            </a:extLst>
          </p:cNvPr>
          <p:cNvSpPr txBox="1"/>
          <p:nvPr/>
        </p:nvSpPr>
        <p:spPr>
          <a:xfrm>
            <a:off x="-158318" y="2420979"/>
            <a:ext cx="2322860" cy="130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endParaRPr lang="es-AR" altLang="es-AR" sz="20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74320" indent="-274320" algn="ctr" defTabSz="457200">
              <a:buClr>
                <a:srgbClr val="009FE3"/>
              </a:buClr>
              <a:buSzPct val="70000"/>
              <a:defRPr/>
            </a:pPr>
            <a:r>
              <a:rPr lang="es-AR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 Estructura </a:t>
            </a:r>
            <a:r>
              <a:rPr lang="es-AR" altLang="es-AR" sz="2400" dirty="0">
                <a:solidFill>
                  <a:schemeClr val="tx1"/>
                </a:solidFill>
                <a:latin typeface="Arial" charset="0"/>
                <a:cs typeface="Arial" charset="0"/>
              </a:rPr>
              <a:t>institucional</a:t>
            </a:r>
            <a:r>
              <a:rPr lang="es-AR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38" name="Google Shape;102;p16">
            <a:extLst>
              <a:ext uri="{FF2B5EF4-FFF2-40B4-BE49-F238E27FC236}">
                <a16:creationId xmlns:a16="http://schemas.microsoft.com/office/drawing/2014/main" id="{D6DDEFCB-4856-460E-929C-BBEC2608A936}"/>
              </a:ext>
            </a:extLst>
          </p:cNvPr>
          <p:cNvCxnSpPr/>
          <p:nvPr/>
        </p:nvCxnSpPr>
        <p:spPr>
          <a:xfrm rot="10800000">
            <a:off x="231555" y="3998067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id="{85438277-947A-40EB-9624-24ED5B0535C4}"/>
              </a:ext>
            </a:extLst>
          </p:cNvPr>
          <p:cNvSpPr/>
          <p:nvPr/>
        </p:nvSpPr>
        <p:spPr>
          <a:xfrm>
            <a:off x="3983990" y="844684"/>
            <a:ext cx="4479358" cy="3545001"/>
          </a:xfrm>
          <a:prstGeom prst="ellipse">
            <a:avLst/>
          </a:prstGeom>
          <a:noFill/>
          <a:ln w="22225">
            <a:solidFill>
              <a:srgbClr val="69A4D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62AA4527-260E-450F-A2CD-19F560BB2076}"/>
              </a:ext>
            </a:extLst>
          </p:cNvPr>
          <p:cNvSpPr>
            <a:spLocks/>
          </p:cNvSpPr>
          <p:nvPr/>
        </p:nvSpPr>
        <p:spPr bwMode="auto">
          <a:xfrm rot="1240843">
            <a:off x="6875335" y="581452"/>
            <a:ext cx="1736041" cy="1771247"/>
          </a:xfrm>
          <a:custGeom>
            <a:avLst/>
            <a:gdLst>
              <a:gd name="T0" fmla="*/ 262 w 788"/>
              <a:gd name="T1" fmla="*/ 114 h 788"/>
              <a:gd name="T2" fmla="*/ 674 w 788"/>
              <a:gd name="T3" fmla="*/ 113 h 788"/>
              <a:gd name="T4" fmla="*/ 674 w 788"/>
              <a:gd name="T5" fmla="*/ 113 h 788"/>
              <a:gd name="T6" fmla="*/ 674 w 788"/>
              <a:gd name="T7" fmla="*/ 114 h 788"/>
              <a:gd name="T8" fmla="*/ 675 w 788"/>
              <a:gd name="T9" fmla="*/ 114 h 788"/>
              <a:gd name="T10" fmla="*/ 675 w 788"/>
              <a:gd name="T11" fmla="*/ 114 h 788"/>
              <a:gd name="T12" fmla="*/ 674 w 788"/>
              <a:gd name="T13" fmla="*/ 526 h 788"/>
              <a:gd name="T14" fmla="*/ 402 w 788"/>
              <a:gd name="T15" fmla="*/ 604 h 788"/>
              <a:gd name="T16" fmla="*/ 402 w 788"/>
              <a:gd name="T17" fmla="*/ 604 h 788"/>
              <a:gd name="T18" fmla="*/ 208 w 788"/>
              <a:gd name="T19" fmla="*/ 604 h 788"/>
              <a:gd name="T20" fmla="*/ 161 w 788"/>
              <a:gd name="T21" fmla="*/ 699 h 788"/>
              <a:gd name="T22" fmla="*/ 161 w 788"/>
              <a:gd name="T23" fmla="*/ 699 h 788"/>
              <a:gd name="T24" fmla="*/ 139 w 788"/>
              <a:gd name="T25" fmla="*/ 757 h 788"/>
              <a:gd name="T26" fmla="*/ 30 w 788"/>
              <a:gd name="T27" fmla="*/ 758 h 788"/>
              <a:gd name="T28" fmla="*/ 30 w 788"/>
              <a:gd name="T29" fmla="*/ 758 h 788"/>
              <a:gd name="T30" fmla="*/ 30 w 788"/>
              <a:gd name="T31" fmla="*/ 758 h 788"/>
              <a:gd name="T32" fmla="*/ 30 w 788"/>
              <a:gd name="T33" fmla="*/ 757 h 788"/>
              <a:gd name="T34" fmla="*/ 30 w 788"/>
              <a:gd name="T35" fmla="*/ 757 h 788"/>
              <a:gd name="T36" fmla="*/ 30 w 788"/>
              <a:gd name="T37" fmla="*/ 649 h 788"/>
              <a:gd name="T38" fmla="*/ 89 w 788"/>
              <a:gd name="T39" fmla="*/ 627 h 788"/>
              <a:gd name="T40" fmla="*/ 89 w 788"/>
              <a:gd name="T41" fmla="*/ 627 h 788"/>
              <a:gd name="T42" fmla="*/ 184 w 788"/>
              <a:gd name="T43" fmla="*/ 580 h 788"/>
              <a:gd name="T44" fmla="*/ 183 w 788"/>
              <a:gd name="T45" fmla="*/ 386 h 788"/>
              <a:gd name="T46" fmla="*/ 184 w 788"/>
              <a:gd name="T47" fmla="*/ 386 h 788"/>
              <a:gd name="T48" fmla="*/ 262 w 788"/>
              <a:gd name="T49" fmla="*/ 114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8" h="788">
                <a:moveTo>
                  <a:pt x="262" y="114"/>
                </a:moveTo>
                <a:cubicBezTo>
                  <a:pt x="376" y="0"/>
                  <a:pt x="560" y="0"/>
                  <a:pt x="674" y="113"/>
                </a:cubicBezTo>
                <a:cubicBezTo>
                  <a:pt x="674" y="113"/>
                  <a:pt x="674" y="113"/>
                  <a:pt x="674" y="113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788" y="228"/>
                  <a:pt x="788" y="412"/>
                  <a:pt x="674" y="526"/>
                </a:cubicBezTo>
                <a:cubicBezTo>
                  <a:pt x="600" y="600"/>
                  <a:pt x="497" y="626"/>
                  <a:pt x="402" y="604"/>
                </a:cubicBezTo>
                <a:cubicBezTo>
                  <a:pt x="402" y="604"/>
                  <a:pt x="402" y="604"/>
                  <a:pt x="402" y="604"/>
                </a:cubicBezTo>
                <a:cubicBezTo>
                  <a:pt x="308" y="591"/>
                  <a:pt x="274" y="545"/>
                  <a:pt x="208" y="604"/>
                </a:cubicBezTo>
                <a:cubicBezTo>
                  <a:pt x="168" y="639"/>
                  <a:pt x="162" y="661"/>
                  <a:pt x="161" y="699"/>
                </a:cubicBezTo>
                <a:cubicBezTo>
                  <a:pt x="161" y="699"/>
                  <a:pt x="161" y="699"/>
                  <a:pt x="161" y="699"/>
                </a:cubicBezTo>
                <a:cubicBezTo>
                  <a:pt x="162" y="720"/>
                  <a:pt x="155" y="741"/>
                  <a:pt x="139" y="757"/>
                </a:cubicBezTo>
                <a:cubicBezTo>
                  <a:pt x="109" y="787"/>
                  <a:pt x="61" y="78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0" y="727"/>
                  <a:pt x="0" y="679"/>
                  <a:pt x="30" y="649"/>
                </a:cubicBezTo>
                <a:cubicBezTo>
                  <a:pt x="46" y="633"/>
                  <a:pt x="68" y="626"/>
                  <a:pt x="89" y="627"/>
                </a:cubicBezTo>
                <a:cubicBezTo>
                  <a:pt x="89" y="627"/>
                  <a:pt x="89" y="627"/>
                  <a:pt x="89" y="627"/>
                </a:cubicBezTo>
                <a:cubicBezTo>
                  <a:pt x="127" y="626"/>
                  <a:pt x="152" y="623"/>
                  <a:pt x="184" y="580"/>
                </a:cubicBezTo>
                <a:cubicBezTo>
                  <a:pt x="238" y="509"/>
                  <a:pt x="197" y="480"/>
                  <a:pt x="183" y="386"/>
                </a:cubicBezTo>
                <a:cubicBezTo>
                  <a:pt x="184" y="386"/>
                  <a:pt x="184" y="386"/>
                  <a:pt x="184" y="386"/>
                </a:cubicBezTo>
                <a:cubicBezTo>
                  <a:pt x="162" y="291"/>
                  <a:pt x="188" y="188"/>
                  <a:pt x="262" y="114"/>
                </a:cubicBezTo>
                <a:close/>
              </a:path>
            </a:pathLst>
          </a:custGeom>
          <a:solidFill>
            <a:srgbClr val="ADE6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BB4B8571-FB2D-4760-A1ED-E802B1E5A6D1}"/>
              </a:ext>
            </a:extLst>
          </p:cNvPr>
          <p:cNvSpPr>
            <a:spLocks/>
          </p:cNvSpPr>
          <p:nvPr/>
        </p:nvSpPr>
        <p:spPr bwMode="auto">
          <a:xfrm rot="5558958">
            <a:off x="6808086" y="2723506"/>
            <a:ext cx="1858414" cy="1772967"/>
          </a:xfrm>
          <a:custGeom>
            <a:avLst/>
            <a:gdLst>
              <a:gd name="T0" fmla="*/ 262 w 788"/>
              <a:gd name="T1" fmla="*/ 114 h 788"/>
              <a:gd name="T2" fmla="*/ 674 w 788"/>
              <a:gd name="T3" fmla="*/ 113 h 788"/>
              <a:gd name="T4" fmla="*/ 674 w 788"/>
              <a:gd name="T5" fmla="*/ 113 h 788"/>
              <a:gd name="T6" fmla="*/ 674 w 788"/>
              <a:gd name="T7" fmla="*/ 114 h 788"/>
              <a:gd name="T8" fmla="*/ 675 w 788"/>
              <a:gd name="T9" fmla="*/ 114 h 788"/>
              <a:gd name="T10" fmla="*/ 675 w 788"/>
              <a:gd name="T11" fmla="*/ 114 h 788"/>
              <a:gd name="T12" fmla="*/ 674 w 788"/>
              <a:gd name="T13" fmla="*/ 526 h 788"/>
              <a:gd name="T14" fmla="*/ 402 w 788"/>
              <a:gd name="T15" fmla="*/ 604 h 788"/>
              <a:gd name="T16" fmla="*/ 402 w 788"/>
              <a:gd name="T17" fmla="*/ 604 h 788"/>
              <a:gd name="T18" fmla="*/ 208 w 788"/>
              <a:gd name="T19" fmla="*/ 604 h 788"/>
              <a:gd name="T20" fmla="*/ 161 w 788"/>
              <a:gd name="T21" fmla="*/ 699 h 788"/>
              <a:gd name="T22" fmla="*/ 161 w 788"/>
              <a:gd name="T23" fmla="*/ 699 h 788"/>
              <a:gd name="T24" fmla="*/ 139 w 788"/>
              <a:gd name="T25" fmla="*/ 757 h 788"/>
              <a:gd name="T26" fmla="*/ 30 w 788"/>
              <a:gd name="T27" fmla="*/ 758 h 788"/>
              <a:gd name="T28" fmla="*/ 30 w 788"/>
              <a:gd name="T29" fmla="*/ 758 h 788"/>
              <a:gd name="T30" fmla="*/ 30 w 788"/>
              <a:gd name="T31" fmla="*/ 758 h 788"/>
              <a:gd name="T32" fmla="*/ 30 w 788"/>
              <a:gd name="T33" fmla="*/ 757 h 788"/>
              <a:gd name="T34" fmla="*/ 30 w 788"/>
              <a:gd name="T35" fmla="*/ 757 h 788"/>
              <a:gd name="T36" fmla="*/ 30 w 788"/>
              <a:gd name="T37" fmla="*/ 649 h 788"/>
              <a:gd name="T38" fmla="*/ 89 w 788"/>
              <a:gd name="T39" fmla="*/ 627 h 788"/>
              <a:gd name="T40" fmla="*/ 89 w 788"/>
              <a:gd name="T41" fmla="*/ 627 h 788"/>
              <a:gd name="T42" fmla="*/ 184 w 788"/>
              <a:gd name="T43" fmla="*/ 580 h 788"/>
              <a:gd name="T44" fmla="*/ 183 w 788"/>
              <a:gd name="T45" fmla="*/ 386 h 788"/>
              <a:gd name="T46" fmla="*/ 184 w 788"/>
              <a:gd name="T47" fmla="*/ 386 h 788"/>
              <a:gd name="T48" fmla="*/ 262 w 788"/>
              <a:gd name="T49" fmla="*/ 114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8" h="788">
                <a:moveTo>
                  <a:pt x="262" y="114"/>
                </a:moveTo>
                <a:cubicBezTo>
                  <a:pt x="376" y="0"/>
                  <a:pt x="560" y="0"/>
                  <a:pt x="674" y="113"/>
                </a:cubicBezTo>
                <a:cubicBezTo>
                  <a:pt x="674" y="113"/>
                  <a:pt x="674" y="113"/>
                  <a:pt x="674" y="113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788" y="228"/>
                  <a:pt x="788" y="412"/>
                  <a:pt x="674" y="526"/>
                </a:cubicBezTo>
                <a:cubicBezTo>
                  <a:pt x="600" y="600"/>
                  <a:pt x="497" y="626"/>
                  <a:pt x="402" y="604"/>
                </a:cubicBezTo>
                <a:cubicBezTo>
                  <a:pt x="402" y="604"/>
                  <a:pt x="402" y="604"/>
                  <a:pt x="402" y="604"/>
                </a:cubicBezTo>
                <a:cubicBezTo>
                  <a:pt x="308" y="591"/>
                  <a:pt x="274" y="545"/>
                  <a:pt x="208" y="604"/>
                </a:cubicBezTo>
                <a:cubicBezTo>
                  <a:pt x="168" y="639"/>
                  <a:pt x="162" y="661"/>
                  <a:pt x="161" y="699"/>
                </a:cubicBezTo>
                <a:cubicBezTo>
                  <a:pt x="161" y="699"/>
                  <a:pt x="161" y="699"/>
                  <a:pt x="161" y="699"/>
                </a:cubicBezTo>
                <a:cubicBezTo>
                  <a:pt x="162" y="720"/>
                  <a:pt x="155" y="741"/>
                  <a:pt x="139" y="757"/>
                </a:cubicBezTo>
                <a:cubicBezTo>
                  <a:pt x="109" y="787"/>
                  <a:pt x="61" y="78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0" y="727"/>
                  <a:pt x="0" y="679"/>
                  <a:pt x="30" y="649"/>
                </a:cubicBezTo>
                <a:cubicBezTo>
                  <a:pt x="46" y="633"/>
                  <a:pt x="68" y="626"/>
                  <a:pt x="89" y="627"/>
                </a:cubicBezTo>
                <a:cubicBezTo>
                  <a:pt x="89" y="627"/>
                  <a:pt x="89" y="627"/>
                  <a:pt x="89" y="627"/>
                </a:cubicBezTo>
                <a:cubicBezTo>
                  <a:pt x="127" y="626"/>
                  <a:pt x="152" y="623"/>
                  <a:pt x="184" y="580"/>
                </a:cubicBezTo>
                <a:cubicBezTo>
                  <a:pt x="238" y="509"/>
                  <a:pt x="197" y="480"/>
                  <a:pt x="183" y="386"/>
                </a:cubicBezTo>
                <a:cubicBezTo>
                  <a:pt x="184" y="386"/>
                  <a:pt x="184" y="386"/>
                  <a:pt x="184" y="386"/>
                </a:cubicBezTo>
                <a:cubicBezTo>
                  <a:pt x="162" y="291"/>
                  <a:pt x="188" y="188"/>
                  <a:pt x="262" y="114"/>
                </a:cubicBezTo>
                <a:close/>
              </a:path>
            </a:pathLst>
          </a:custGeom>
          <a:solidFill>
            <a:srgbClr val="ADE6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1C4E514B-8907-4B2C-802B-1D6258907575}"/>
              </a:ext>
            </a:extLst>
          </p:cNvPr>
          <p:cNvSpPr>
            <a:spLocks/>
          </p:cNvSpPr>
          <p:nvPr/>
        </p:nvSpPr>
        <p:spPr bwMode="auto">
          <a:xfrm rot="15075491">
            <a:off x="3625546" y="790643"/>
            <a:ext cx="1761490" cy="1784706"/>
          </a:xfrm>
          <a:custGeom>
            <a:avLst/>
            <a:gdLst>
              <a:gd name="T0" fmla="*/ 262 w 788"/>
              <a:gd name="T1" fmla="*/ 114 h 788"/>
              <a:gd name="T2" fmla="*/ 674 w 788"/>
              <a:gd name="T3" fmla="*/ 113 h 788"/>
              <a:gd name="T4" fmla="*/ 674 w 788"/>
              <a:gd name="T5" fmla="*/ 113 h 788"/>
              <a:gd name="T6" fmla="*/ 674 w 788"/>
              <a:gd name="T7" fmla="*/ 114 h 788"/>
              <a:gd name="T8" fmla="*/ 675 w 788"/>
              <a:gd name="T9" fmla="*/ 114 h 788"/>
              <a:gd name="T10" fmla="*/ 675 w 788"/>
              <a:gd name="T11" fmla="*/ 114 h 788"/>
              <a:gd name="T12" fmla="*/ 674 w 788"/>
              <a:gd name="T13" fmla="*/ 526 h 788"/>
              <a:gd name="T14" fmla="*/ 402 w 788"/>
              <a:gd name="T15" fmla="*/ 604 h 788"/>
              <a:gd name="T16" fmla="*/ 402 w 788"/>
              <a:gd name="T17" fmla="*/ 604 h 788"/>
              <a:gd name="T18" fmla="*/ 208 w 788"/>
              <a:gd name="T19" fmla="*/ 604 h 788"/>
              <a:gd name="T20" fmla="*/ 161 w 788"/>
              <a:gd name="T21" fmla="*/ 699 h 788"/>
              <a:gd name="T22" fmla="*/ 161 w 788"/>
              <a:gd name="T23" fmla="*/ 699 h 788"/>
              <a:gd name="T24" fmla="*/ 139 w 788"/>
              <a:gd name="T25" fmla="*/ 757 h 788"/>
              <a:gd name="T26" fmla="*/ 30 w 788"/>
              <a:gd name="T27" fmla="*/ 758 h 788"/>
              <a:gd name="T28" fmla="*/ 30 w 788"/>
              <a:gd name="T29" fmla="*/ 758 h 788"/>
              <a:gd name="T30" fmla="*/ 30 w 788"/>
              <a:gd name="T31" fmla="*/ 758 h 788"/>
              <a:gd name="T32" fmla="*/ 30 w 788"/>
              <a:gd name="T33" fmla="*/ 757 h 788"/>
              <a:gd name="T34" fmla="*/ 30 w 788"/>
              <a:gd name="T35" fmla="*/ 757 h 788"/>
              <a:gd name="T36" fmla="*/ 30 w 788"/>
              <a:gd name="T37" fmla="*/ 649 h 788"/>
              <a:gd name="T38" fmla="*/ 89 w 788"/>
              <a:gd name="T39" fmla="*/ 627 h 788"/>
              <a:gd name="T40" fmla="*/ 89 w 788"/>
              <a:gd name="T41" fmla="*/ 627 h 788"/>
              <a:gd name="T42" fmla="*/ 184 w 788"/>
              <a:gd name="T43" fmla="*/ 580 h 788"/>
              <a:gd name="T44" fmla="*/ 183 w 788"/>
              <a:gd name="T45" fmla="*/ 386 h 788"/>
              <a:gd name="T46" fmla="*/ 184 w 788"/>
              <a:gd name="T47" fmla="*/ 386 h 788"/>
              <a:gd name="T48" fmla="*/ 262 w 788"/>
              <a:gd name="T49" fmla="*/ 114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8" h="788">
                <a:moveTo>
                  <a:pt x="262" y="114"/>
                </a:moveTo>
                <a:cubicBezTo>
                  <a:pt x="376" y="0"/>
                  <a:pt x="560" y="0"/>
                  <a:pt x="674" y="113"/>
                </a:cubicBezTo>
                <a:cubicBezTo>
                  <a:pt x="674" y="113"/>
                  <a:pt x="674" y="113"/>
                  <a:pt x="674" y="113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788" y="228"/>
                  <a:pt x="788" y="412"/>
                  <a:pt x="674" y="526"/>
                </a:cubicBezTo>
                <a:cubicBezTo>
                  <a:pt x="600" y="600"/>
                  <a:pt x="497" y="626"/>
                  <a:pt x="402" y="604"/>
                </a:cubicBezTo>
                <a:cubicBezTo>
                  <a:pt x="402" y="604"/>
                  <a:pt x="402" y="604"/>
                  <a:pt x="402" y="604"/>
                </a:cubicBezTo>
                <a:cubicBezTo>
                  <a:pt x="308" y="591"/>
                  <a:pt x="274" y="545"/>
                  <a:pt x="208" y="604"/>
                </a:cubicBezTo>
                <a:cubicBezTo>
                  <a:pt x="168" y="639"/>
                  <a:pt x="162" y="661"/>
                  <a:pt x="161" y="699"/>
                </a:cubicBezTo>
                <a:cubicBezTo>
                  <a:pt x="161" y="699"/>
                  <a:pt x="161" y="699"/>
                  <a:pt x="161" y="699"/>
                </a:cubicBezTo>
                <a:cubicBezTo>
                  <a:pt x="162" y="720"/>
                  <a:pt x="155" y="741"/>
                  <a:pt x="139" y="757"/>
                </a:cubicBezTo>
                <a:cubicBezTo>
                  <a:pt x="109" y="787"/>
                  <a:pt x="61" y="78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0" y="727"/>
                  <a:pt x="0" y="679"/>
                  <a:pt x="30" y="649"/>
                </a:cubicBezTo>
                <a:cubicBezTo>
                  <a:pt x="46" y="633"/>
                  <a:pt x="68" y="626"/>
                  <a:pt x="89" y="627"/>
                </a:cubicBezTo>
                <a:cubicBezTo>
                  <a:pt x="89" y="627"/>
                  <a:pt x="89" y="627"/>
                  <a:pt x="89" y="627"/>
                </a:cubicBezTo>
                <a:cubicBezTo>
                  <a:pt x="127" y="626"/>
                  <a:pt x="152" y="623"/>
                  <a:pt x="184" y="580"/>
                </a:cubicBezTo>
                <a:cubicBezTo>
                  <a:pt x="238" y="509"/>
                  <a:pt x="197" y="480"/>
                  <a:pt x="183" y="386"/>
                </a:cubicBezTo>
                <a:cubicBezTo>
                  <a:pt x="184" y="386"/>
                  <a:pt x="184" y="386"/>
                  <a:pt x="184" y="386"/>
                </a:cubicBezTo>
                <a:cubicBezTo>
                  <a:pt x="162" y="291"/>
                  <a:pt x="188" y="188"/>
                  <a:pt x="262" y="114"/>
                </a:cubicBezTo>
                <a:close/>
              </a:path>
            </a:pathLst>
          </a:custGeom>
          <a:solidFill>
            <a:srgbClr val="ADE6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9">
            <a:extLst>
              <a:ext uri="{FF2B5EF4-FFF2-40B4-BE49-F238E27FC236}">
                <a16:creationId xmlns:a16="http://schemas.microsoft.com/office/drawing/2014/main" id="{E693C9B7-5521-4650-9FBD-59AE9CB46A6E}"/>
              </a:ext>
            </a:extLst>
          </p:cNvPr>
          <p:cNvSpPr>
            <a:spLocks/>
          </p:cNvSpPr>
          <p:nvPr/>
        </p:nvSpPr>
        <p:spPr bwMode="auto">
          <a:xfrm rot="11000165">
            <a:off x="4578035" y="3123533"/>
            <a:ext cx="1690187" cy="1439336"/>
          </a:xfrm>
          <a:custGeom>
            <a:avLst/>
            <a:gdLst>
              <a:gd name="T0" fmla="*/ 262 w 788"/>
              <a:gd name="T1" fmla="*/ 114 h 788"/>
              <a:gd name="T2" fmla="*/ 674 w 788"/>
              <a:gd name="T3" fmla="*/ 113 h 788"/>
              <a:gd name="T4" fmla="*/ 674 w 788"/>
              <a:gd name="T5" fmla="*/ 113 h 788"/>
              <a:gd name="T6" fmla="*/ 674 w 788"/>
              <a:gd name="T7" fmla="*/ 114 h 788"/>
              <a:gd name="T8" fmla="*/ 675 w 788"/>
              <a:gd name="T9" fmla="*/ 114 h 788"/>
              <a:gd name="T10" fmla="*/ 675 w 788"/>
              <a:gd name="T11" fmla="*/ 114 h 788"/>
              <a:gd name="T12" fmla="*/ 674 w 788"/>
              <a:gd name="T13" fmla="*/ 526 h 788"/>
              <a:gd name="T14" fmla="*/ 402 w 788"/>
              <a:gd name="T15" fmla="*/ 604 h 788"/>
              <a:gd name="T16" fmla="*/ 402 w 788"/>
              <a:gd name="T17" fmla="*/ 604 h 788"/>
              <a:gd name="T18" fmla="*/ 208 w 788"/>
              <a:gd name="T19" fmla="*/ 604 h 788"/>
              <a:gd name="T20" fmla="*/ 161 w 788"/>
              <a:gd name="T21" fmla="*/ 699 h 788"/>
              <a:gd name="T22" fmla="*/ 161 w 788"/>
              <a:gd name="T23" fmla="*/ 699 h 788"/>
              <a:gd name="T24" fmla="*/ 139 w 788"/>
              <a:gd name="T25" fmla="*/ 757 h 788"/>
              <a:gd name="T26" fmla="*/ 30 w 788"/>
              <a:gd name="T27" fmla="*/ 758 h 788"/>
              <a:gd name="T28" fmla="*/ 30 w 788"/>
              <a:gd name="T29" fmla="*/ 758 h 788"/>
              <a:gd name="T30" fmla="*/ 30 w 788"/>
              <a:gd name="T31" fmla="*/ 758 h 788"/>
              <a:gd name="T32" fmla="*/ 30 w 788"/>
              <a:gd name="T33" fmla="*/ 757 h 788"/>
              <a:gd name="T34" fmla="*/ 30 w 788"/>
              <a:gd name="T35" fmla="*/ 757 h 788"/>
              <a:gd name="T36" fmla="*/ 30 w 788"/>
              <a:gd name="T37" fmla="*/ 649 h 788"/>
              <a:gd name="T38" fmla="*/ 89 w 788"/>
              <a:gd name="T39" fmla="*/ 627 h 788"/>
              <a:gd name="T40" fmla="*/ 89 w 788"/>
              <a:gd name="T41" fmla="*/ 627 h 788"/>
              <a:gd name="T42" fmla="*/ 184 w 788"/>
              <a:gd name="T43" fmla="*/ 580 h 788"/>
              <a:gd name="T44" fmla="*/ 183 w 788"/>
              <a:gd name="T45" fmla="*/ 386 h 788"/>
              <a:gd name="T46" fmla="*/ 184 w 788"/>
              <a:gd name="T47" fmla="*/ 386 h 788"/>
              <a:gd name="T48" fmla="*/ 262 w 788"/>
              <a:gd name="T49" fmla="*/ 114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88" h="788">
                <a:moveTo>
                  <a:pt x="262" y="114"/>
                </a:moveTo>
                <a:cubicBezTo>
                  <a:pt x="376" y="0"/>
                  <a:pt x="560" y="0"/>
                  <a:pt x="674" y="113"/>
                </a:cubicBezTo>
                <a:cubicBezTo>
                  <a:pt x="674" y="113"/>
                  <a:pt x="674" y="113"/>
                  <a:pt x="674" y="113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675" y="114"/>
                  <a:pt x="675" y="114"/>
                  <a:pt x="675" y="114"/>
                </a:cubicBezTo>
                <a:cubicBezTo>
                  <a:pt x="788" y="228"/>
                  <a:pt x="788" y="412"/>
                  <a:pt x="674" y="526"/>
                </a:cubicBezTo>
                <a:cubicBezTo>
                  <a:pt x="600" y="600"/>
                  <a:pt x="497" y="626"/>
                  <a:pt x="402" y="604"/>
                </a:cubicBezTo>
                <a:cubicBezTo>
                  <a:pt x="402" y="604"/>
                  <a:pt x="402" y="604"/>
                  <a:pt x="402" y="604"/>
                </a:cubicBezTo>
                <a:cubicBezTo>
                  <a:pt x="308" y="591"/>
                  <a:pt x="274" y="545"/>
                  <a:pt x="208" y="604"/>
                </a:cubicBezTo>
                <a:cubicBezTo>
                  <a:pt x="168" y="639"/>
                  <a:pt x="162" y="661"/>
                  <a:pt x="161" y="699"/>
                </a:cubicBezTo>
                <a:cubicBezTo>
                  <a:pt x="161" y="699"/>
                  <a:pt x="161" y="699"/>
                  <a:pt x="161" y="699"/>
                </a:cubicBezTo>
                <a:cubicBezTo>
                  <a:pt x="162" y="720"/>
                  <a:pt x="155" y="741"/>
                  <a:pt x="139" y="757"/>
                </a:cubicBezTo>
                <a:cubicBezTo>
                  <a:pt x="109" y="787"/>
                  <a:pt x="61" y="78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8"/>
                  <a:pt x="30" y="758"/>
                  <a:pt x="30" y="758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30" y="757"/>
                  <a:pt x="30" y="757"/>
                  <a:pt x="30" y="757"/>
                </a:cubicBezTo>
                <a:cubicBezTo>
                  <a:pt x="0" y="727"/>
                  <a:pt x="0" y="679"/>
                  <a:pt x="30" y="649"/>
                </a:cubicBezTo>
                <a:cubicBezTo>
                  <a:pt x="46" y="633"/>
                  <a:pt x="68" y="626"/>
                  <a:pt x="89" y="627"/>
                </a:cubicBezTo>
                <a:cubicBezTo>
                  <a:pt x="89" y="627"/>
                  <a:pt x="89" y="627"/>
                  <a:pt x="89" y="627"/>
                </a:cubicBezTo>
                <a:cubicBezTo>
                  <a:pt x="127" y="626"/>
                  <a:pt x="152" y="623"/>
                  <a:pt x="184" y="580"/>
                </a:cubicBezTo>
                <a:cubicBezTo>
                  <a:pt x="238" y="509"/>
                  <a:pt x="197" y="480"/>
                  <a:pt x="183" y="386"/>
                </a:cubicBezTo>
                <a:cubicBezTo>
                  <a:pt x="184" y="386"/>
                  <a:pt x="184" y="386"/>
                  <a:pt x="184" y="386"/>
                </a:cubicBezTo>
                <a:cubicBezTo>
                  <a:pt x="162" y="291"/>
                  <a:pt x="188" y="188"/>
                  <a:pt x="262" y="114"/>
                </a:cubicBezTo>
                <a:close/>
              </a:path>
            </a:pathLst>
          </a:custGeom>
          <a:solidFill>
            <a:srgbClr val="ADE6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>
            <a:extLst>
              <a:ext uri="{FF2B5EF4-FFF2-40B4-BE49-F238E27FC236}">
                <a16:creationId xmlns:a16="http://schemas.microsoft.com/office/drawing/2014/main" id="{3A72241C-6D25-44A4-BCF2-870BB1519629}"/>
              </a:ext>
            </a:extLst>
          </p:cNvPr>
          <p:cNvSpPr>
            <a:spLocks/>
          </p:cNvSpPr>
          <p:nvPr/>
        </p:nvSpPr>
        <p:spPr bwMode="auto">
          <a:xfrm>
            <a:off x="4933507" y="1496959"/>
            <a:ext cx="2583592" cy="2099763"/>
          </a:xfrm>
          <a:custGeom>
            <a:avLst/>
            <a:gdLst>
              <a:gd name="T0" fmla="*/ 170 w 340"/>
              <a:gd name="T1" fmla="*/ 0 h 312"/>
              <a:gd name="T2" fmla="*/ 17 w 340"/>
              <a:gd name="T3" fmla="*/ 125 h 312"/>
              <a:gd name="T4" fmla="*/ 139 w 340"/>
              <a:gd name="T5" fmla="*/ 309 h 312"/>
              <a:gd name="T6" fmla="*/ 170 w 340"/>
              <a:gd name="T7" fmla="*/ 312 h 312"/>
              <a:gd name="T8" fmla="*/ 323 w 340"/>
              <a:gd name="T9" fmla="*/ 187 h 312"/>
              <a:gd name="T10" fmla="*/ 201 w 340"/>
              <a:gd name="T11" fmla="*/ 3 h 312"/>
              <a:gd name="T12" fmla="*/ 170 w 340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" h="312">
                <a:moveTo>
                  <a:pt x="170" y="0"/>
                </a:moveTo>
                <a:cubicBezTo>
                  <a:pt x="97" y="0"/>
                  <a:pt x="32" y="51"/>
                  <a:pt x="17" y="125"/>
                </a:cubicBezTo>
                <a:cubicBezTo>
                  <a:pt x="0" y="209"/>
                  <a:pt x="55" y="292"/>
                  <a:pt x="139" y="309"/>
                </a:cubicBezTo>
                <a:cubicBezTo>
                  <a:pt x="150" y="311"/>
                  <a:pt x="160" y="312"/>
                  <a:pt x="170" y="312"/>
                </a:cubicBezTo>
                <a:cubicBezTo>
                  <a:pt x="243" y="312"/>
                  <a:pt x="308" y="261"/>
                  <a:pt x="323" y="187"/>
                </a:cubicBezTo>
                <a:cubicBezTo>
                  <a:pt x="340" y="102"/>
                  <a:pt x="286" y="20"/>
                  <a:pt x="201" y="3"/>
                </a:cubicBezTo>
                <a:cubicBezTo>
                  <a:pt x="191" y="1"/>
                  <a:pt x="180" y="0"/>
                  <a:pt x="170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FBEC74E-8E05-4CC7-852B-C841D38C5E5B}"/>
              </a:ext>
            </a:extLst>
          </p:cNvPr>
          <p:cNvSpPr txBox="1"/>
          <p:nvPr/>
        </p:nvSpPr>
        <p:spPr>
          <a:xfrm>
            <a:off x="5132949" y="1615201"/>
            <a:ext cx="2266925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/>
            <a:r>
              <a:rPr lang="es-A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Presidido por:</a:t>
            </a:r>
          </a:p>
          <a:p>
            <a:pPr marL="0" lvl="0" algn="ctr"/>
            <a:endParaRPr lang="es-A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 indent="-85725" algn="l"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es-A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de la CONAETI.</a:t>
            </a:r>
          </a:p>
          <a:p>
            <a:pPr marL="171450" lvl="0" indent="-171450" algn="l"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es-AR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SS. de Políticas de Inclusión en el mundo  Laboral</a:t>
            </a:r>
          </a:p>
          <a:p>
            <a:pPr marL="171450" lvl="0" indent="-171450" algn="l"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es-AR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algn="l">
              <a:buClr>
                <a:schemeClr val="bg1"/>
              </a:buClr>
              <a:buFont typeface="Arial" panose="020B0604020202020204" pitchFamily="34" charset="0"/>
              <a:buChar char="●"/>
            </a:pPr>
            <a:endParaRPr lang="es-AR" sz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 indent="-85725" algn="l"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es-A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Directivo </a:t>
            </a:r>
            <a:r>
              <a:rPr lang="es-A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(cuerpo consultivo y organizativo: </a:t>
            </a:r>
          </a:p>
          <a:p>
            <a:pPr marL="85725" lvl="0" indent="-85725" algn="l">
              <a:buClr>
                <a:schemeClr val="bg1"/>
              </a:buClr>
              <a:buFont typeface="Arial" panose="020B0604020202020204" pitchFamily="34" charset="0"/>
              <a:buChar char="●"/>
            </a:pPr>
            <a:r>
              <a:rPr lang="es-AR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  empresas miembro).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EED1E8F-E028-403C-8371-12F03D5D0F64}"/>
              </a:ext>
            </a:extLst>
          </p:cNvPr>
          <p:cNvSpPr txBox="1"/>
          <p:nvPr/>
        </p:nvSpPr>
        <p:spPr>
          <a:xfrm>
            <a:off x="3601144" y="1235647"/>
            <a:ext cx="1332363" cy="65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Subcomisión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de Comunicación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84B08E6-855A-4993-A282-DA757F454149}"/>
              </a:ext>
            </a:extLst>
          </p:cNvPr>
          <p:cNvSpPr txBox="1"/>
          <p:nvPr/>
        </p:nvSpPr>
        <p:spPr>
          <a:xfrm>
            <a:off x="7070326" y="3363075"/>
            <a:ext cx="16853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Subcomisión </a:t>
            </a:r>
          </a:p>
          <a:p>
            <a:pPr marL="0"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marL="0"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Intervención Comunitaria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B43E540-6280-4A7B-8D15-AB337D80AB04}"/>
              </a:ext>
            </a:extLst>
          </p:cNvPr>
          <p:cNvSpPr txBox="1"/>
          <p:nvPr/>
        </p:nvSpPr>
        <p:spPr>
          <a:xfrm>
            <a:off x="4534046" y="3688097"/>
            <a:ext cx="1480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Subcomisión</a:t>
            </a:r>
          </a:p>
          <a:p>
            <a:pPr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lvl="0" indent="0" algn="ctr" defTabSz="577850">
              <a:spcBef>
                <a:spcPct val="0"/>
              </a:spcBef>
              <a:buNone/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912C3DB-43B2-4051-A5F7-CB4B372D2D6B}"/>
              </a:ext>
            </a:extLst>
          </p:cNvPr>
          <p:cNvSpPr txBox="1"/>
          <p:nvPr/>
        </p:nvSpPr>
        <p:spPr>
          <a:xfrm>
            <a:off x="7145565" y="1030284"/>
            <a:ext cx="1605867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Subcomisión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Consolidación</a:t>
            </a:r>
          </a:p>
        </p:txBody>
      </p:sp>
      <p:sp>
        <p:nvSpPr>
          <p:cNvPr id="68" name="Globo: línea sin borde 67">
            <a:extLst>
              <a:ext uri="{FF2B5EF4-FFF2-40B4-BE49-F238E27FC236}">
                <a16:creationId xmlns:a16="http://schemas.microsoft.com/office/drawing/2014/main" id="{50A7C5B8-2273-4F18-AA60-4B16EA3B1B59}"/>
              </a:ext>
            </a:extLst>
          </p:cNvPr>
          <p:cNvSpPr/>
          <p:nvPr/>
        </p:nvSpPr>
        <p:spPr>
          <a:xfrm>
            <a:off x="4220920" y="3596722"/>
            <a:ext cx="1099835" cy="891595"/>
          </a:xfrm>
          <a:prstGeom prst="callout1">
            <a:avLst>
              <a:gd name="adj1" fmla="val -63535"/>
              <a:gd name="adj2" fmla="val -17034"/>
              <a:gd name="adj3" fmla="val 65704"/>
              <a:gd name="adj4" fmla="val -86199"/>
            </a:avLst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A8EA2ED-D34F-4735-80F2-382EB4D79127}"/>
              </a:ext>
            </a:extLst>
          </p:cNvPr>
          <p:cNvSpPr txBox="1"/>
          <p:nvPr/>
        </p:nvSpPr>
        <p:spPr>
          <a:xfrm>
            <a:off x="2792843" y="4334428"/>
            <a:ext cx="1480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Asesores </a:t>
            </a:r>
          </a:p>
          <a:p>
            <a:pPr algn="ctr"/>
            <a:r>
              <a:rPr lang="es-A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OIT y UNICEF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2C99C55F-9F42-41C3-B79C-2C08BF191CC7}"/>
              </a:ext>
            </a:extLst>
          </p:cNvPr>
          <p:cNvSpPr/>
          <p:nvPr/>
        </p:nvSpPr>
        <p:spPr>
          <a:xfrm>
            <a:off x="3170828" y="4183738"/>
            <a:ext cx="139086" cy="1196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487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" name="Google Shape;102;p16">
            <a:extLst>
              <a:ext uri="{FF2B5EF4-FFF2-40B4-BE49-F238E27FC236}">
                <a16:creationId xmlns:a16="http://schemas.microsoft.com/office/drawing/2014/main" id="{8FA660F2-3DAE-4CBE-B8E2-7DA760048B08}"/>
              </a:ext>
            </a:extLst>
          </p:cNvPr>
          <p:cNvCxnSpPr/>
          <p:nvPr/>
        </p:nvCxnSpPr>
        <p:spPr>
          <a:xfrm rot="10800000">
            <a:off x="310577" y="3998067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17686B4C-D0DB-4D25-86CD-842A620FAE38}"/>
              </a:ext>
            </a:extLst>
          </p:cNvPr>
          <p:cNvSpPr txBox="1"/>
          <p:nvPr/>
        </p:nvSpPr>
        <p:spPr>
          <a:xfrm>
            <a:off x="125370" y="3284630"/>
            <a:ext cx="2754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/>
            <a:r>
              <a:rPr lang="es-AR" altLang="es-ES" sz="2000" dirty="0">
                <a:solidFill>
                  <a:srgbClr val="0C8DCC"/>
                </a:solidFill>
                <a:latin typeface="Arial" charset="0"/>
                <a:cs typeface="Arial" charset="0"/>
              </a:rPr>
              <a:t>Estructura</a:t>
            </a:r>
            <a:endParaRPr lang="es-AR" altLang="es-AR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90577" y="492905"/>
            <a:ext cx="5627896" cy="329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La Red tiene una estructura y una organización que permiten la planificación de las acciones y la concreción de sus objetivos.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57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0C8DCC"/>
                </a:solidFill>
                <a:latin typeface="Arial" charset="0"/>
                <a:cs typeface="Arial" charset="0"/>
              </a:rPr>
              <a:t>COMITE DIRECTIVO</a:t>
            </a: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: coordina la ejecución y monitoreo de las  acciones seleccionadas para desarrollarse en la Red. </a:t>
            </a:r>
          </a:p>
          <a:p>
            <a:pPr marL="171450" lvl="1" indent="-171450" algn="just" defTabSz="457200" eaLnBrk="0" fontAlgn="base" hangingPunct="0">
              <a:buClr>
                <a:srgbClr val="37BBED"/>
              </a:buClr>
              <a:buSzPct val="171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885825" lvl="1" indent="-171450" algn="just" defTabSz="457200" eaLnBrk="0" fontAlgn="base" hangingPunct="0">
              <a:buClr>
                <a:srgbClr val="37BBED"/>
              </a:buClr>
              <a:buSzPct val="96000"/>
              <a:buFont typeface="Calibri" panose="020F0502020204030204" pitchFamily="34" charset="0"/>
              <a:buChar char="⁻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Las resoluciones que guían el funcionamiento de la Red, las adoptará el COMITE DIRECTIVO por mayoría simple de los votos de los presentes, en las reuniones que el COMITÉ mantenga. </a:t>
            </a:r>
          </a:p>
          <a:p>
            <a:pPr marL="885825" lvl="1" indent="-171450" algn="just" defTabSz="457200" eaLnBrk="0" fontAlgn="base" hangingPunct="0">
              <a:buClr>
                <a:srgbClr val="37BBED"/>
              </a:buClr>
              <a:buSzPct val="96000"/>
              <a:buFont typeface="Calibri" panose="020F0502020204030204" pitchFamily="34" charset="0"/>
              <a:buChar char="⁻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885825" lvl="1" indent="-171450" algn="just" defTabSz="457200" eaLnBrk="0" fontAlgn="base" hangingPunct="0">
              <a:buClr>
                <a:srgbClr val="37BBED"/>
              </a:buClr>
              <a:buSzPct val="96000"/>
              <a:buFont typeface="Calibri" panose="020F0502020204030204" pitchFamily="34" charset="0"/>
              <a:buChar char="⁻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50535C"/>
                </a:solidFill>
                <a:ea typeface="Open Sans"/>
                <a:cs typeface="Open Sans"/>
              </a:rPr>
              <a:t>Se renueva por mitades cada dos (2) años.</a:t>
            </a: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ts val="28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endParaRPr lang="es-AR" sz="1200" dirty="0">
              <a:solidFill>
                <a:srgbClr val="50535C"/>
              </a:solidFill>
              <a:ea typeface="Open Sans"/>
              <a:cs typeface="Open Sans"/>
            </a:endParaRPr>
          </a:p>
          <a:p>
            <a:pPr marL="285750" lvl="1" indent="-285750" algn="just" defTabSz="457200" eaLnBrk="0" fontAlgn="base" hangingPunct="0">
              <a:buClr>
                <a:srgbClr val="37BBED"/>
              </a:buClr>
              <a:buSzPct val="157000"/>
              <a:buFont typeface="Arial" panose="020B0604020202020204" pitchFamily="34" charset="0"/>
              <a:buChar char="•"/>
              <a:tabLst>
                <a:tab pos="357188" algn="l"/>
              </a:tabLst>
              <a:defRPr/>
            </a:pPr>
            <a:r>
              <a:rPr lang="es-AR" sz="1200" dirty="0">
                <a:solidFill>
                  <a:srgbClr val="0C8DCC"/>
                </a:solidFill>
                <a:latin typeface="Arial" charset="0"/>
                <a:cs typeface="Arial" charset="0"/>
              </a:rPr>
              <a:t>CUATRO SUBCOMISIONES DE TRABAJO: </a:t>
            </a:r>
            <a:r>
              <a:rPr lang="es-AR" sz="1200" dirty="0">
                <a:solidFill>
                  <a:schemeClr val="tx1"/>
                </a:solidFill>
                <a:latin typeface="Arial" charset="0"/>
                <a:cs typeface="Arial" charset="0"/>
              </a:rPr>
              <a:t>Cada una estará integrada al menos por dos representantes del COMITE DIRECTIVO y por las empresas que, al adherirse al espacio, eligen en que subcomisión participar, siendo uno de los requisitos a cumplir para ser Activas.</a:t>
            </a:r>
          </a:p>
        </p:txBody>
      </p:sp>
    </p:spTree>
    <p:extLst>
      <p:ext uri="{BB962C8B-B14F-4D97-AF65-F5344CB8AC3E}">
        <p14:creationId xmlns:p14="http://schemas.microsoft.com/office/powerpoint/2010/main" val="1882277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ipse 53" descr="Conectores de color de jerarquía de tercer nivel">
            <a:extLst>
              <a:ext uri="{FF2B5EF4-FFF2-40B4-BE49-F238E27FC236}">
                <a16:creationId xmlns:a16="http://schemas.microsoft.com/office/drawing/2014/main" id="{AF72A679-1CF1-4A6F-8437-75B77FA5DC75}"/>
              </a:ext>
            </a:extLst>
          </p:cNvPr>
          <p:cNvSpPr/>
          <p:nvPr/>
        </p:nvSpPr>
        <p:spPr>
          <a:xfrm>
            <a:off x="3517395" y="2716718"/>
            <a:ext cx="61733" cy="61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/>
          </a:p>
        </p:txBody>
      </p:sp>
      <p:sp>
        <p:nvSpPr>
          <p:cNvPr id="55" name="Elipse 54" descr="Conectores de color de jerarquía de tercer nivel">
            <a:extLst>
              <a:ext uri="{FF2B5EF4-FFF2-40B4-BE49-F238E27FC236}">
                <a16:creationId xmlns:a16="http://schemas.microsoft.com/office/drawing/2014/main" id="{956D5D5B-C4D4-4505-BD12-2D621642AAC9}"/>
              </a:ext>
            </a:extLst>
          </p:cNvPr>
          <p:cNvSpPr/>
          <p:nvPr/>
        </p:nvSpPr>
        <p:spPr>
          <a:xfrm>
            <a:off x="3517395" y="2969971"/>
            <a:ext cx="61733" cy="61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/>
          </a:p>
        </p:txBody>
      </p: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F2FAFF17-BADD-40EF-BFC6-5901E7894707}"/>
              </a:ext>
            </a:extLst>
          </p:cNvPr>
          <p:cNvSpPr/>
          <p:nvPr/>
        </p:nvSpPr>
        <p:spPr>
          <a:xfrm>
            <a:off x="-109868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95;p16">
            <a:extLst>
              <a:ext uri="{FF2B5EF4-FFF2-40B4-BE49-F238E27FC236}">
                <a16:creationId xmlns:a16="http://schemas.microsoft.com/office/drawing/2014/main" id="{57A6091F-585C-46DA-B4A0-884733201166}"/>
              </a:ext>
            </a:extLst>
          </p:cNvPr>
          <p:cNvSpPr txBox="1"/>
          <p:nvPr/>
        </p:nvSpPr>
        <p:spPr>
          <a:xfrm>
            <a:off x="212257" y="2478938"/>
            <a:ext cx="2444756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endParaRPr lang="es-AR" altLang="es-AR" sz="20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74320" indent="-274320" defTabSz="457200">
              <a:buClr>
                <a:srgbClr val="009FE3"/>
              </a:buClr>
              <a:buSzPct val="70000"/>
              <a:defRPr/>
            </a:pPr>
            <a:r>
              <a:rPr lang="es-AR" altLang="es-AR" sz="2200" dirty="0">
                <a:solidFill>
                  <a:srgbClr val="0C8DCC"/>
                </a:solidFill>
                <a:latin typeface="Arial" charset="0"/>
                <a:cs typeface="Arial" charset="0"/>
              </a:rPr>
              <a:t>Subcomisiones </a:t>
            </a:r>
          </a:p>
          <a:p>
            <a:pPr marL="274320" indent="-274320" defTabSz="457200">
              <a:buClr>
                <a:srgbClr val="009FE3"/>
              </a:buClr>
              <a:buSzPct val="70000"/>
              <a:defRPr/>
            </a:pPr>
            <a:r>
              <a:rPr lang="es-AR" altLang="es-AR" sz="2200" dirty="0">
                <a:solidFill>
                  <a:schemeClr val="tx1"/>
                </a:solidFill>
                <a:latin typeface="Arial" charset="0"/>
                <a:cs typeface="Arial" charset="0"/>
              </a:rPr>
              <a:t>de Trabajo</a:t>
            </a:r>
          </a:p>
        </p:txBody>
      </p:sp>
      <p:cxnSp>
        <p:nvCxnSpPr>
          <p:cNvPr id="38" name="Google Shape;102;p16">
            <a:extLst>
              <a:ext uri="{FF2B5EF4-FFF2-40B4-BE49-F238E27FC236}">
                <a16:creationId xmlns:a16="http://schemas.microsoft.com/office/drawing/2014/main" id="{D6DDEFCB-4856-460E-929C-BBEC2608A936}"/>
              </a:ext>
            </a:extLst>
          </p:cNvPr>
          <p:cNvCxnSpPr/>
          <p:nvPr/>
        </p:nvCxnSpPr>
        <p:spPr>
          <a:xfrm rot="10800000">
            <a:off x="212257" y="4009355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CB0369E-27F1-4CCE-868B-85418C656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14584"/>
              </p:ext>
            </p:extLst>
          </p:nvPr>
        </p:nvGraphicFramePr>
        <p:xfrm>
          <a:off x="3200965" y="172395"/>
          <a:ext cx="5480191" cy="4442333"/>
        </p:xfrm>
        <a:graphic>
          <a:graphicData uri="http://schemas.openxmlformats.org/drawingml/2006/table">
            <a:tbl>
              <a:tblPr firstRow="1" firstCol="1" bandRow="1">
                <a:tableStyleId>{6917B94B-766E-4848-AA80-989D07FE3838}</a:tableStyleId>
              </a:tblPr>
              <a:tblGrid>
                <a:gridCol w="2188459">
                  <a:extLst>
                    <a:ext uri="{9D8B030D-6E8A-4147-A177-3AD203B41FA5}">
                      <a16:colId xmlns:a16="http://schemas.microsoft.com/office/drawing/2014/main" val="4271879583"/>
                    </a:ext>
                  </a:extLst>
                </a:gridCol>
                <a:gridCol w="3291732">
                  <a:extLst>
                    <a:ext uri="{9D8B030D-6E8A-4147-A177-3AD203B41FA5}">
                      <a16:colId xmlns:a16="http://schemas.microsoft.com/office/drawing/2014/main" val="4272813998"/>
                    </a:ext>
                  </a:extLst>
                </a:gridCol>
              </a:tblGrid>
              <a:tr h="58368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900" b="1" dirty="0">
                          <a:effectLst/>
                        </a:rPr>
                        <a:t> </a:t>
                      </a:r>
                      <a:endParaRPr lang="es-AR" sz="10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900" b="1" dirty="0">
                          <a:effectLst/>
                        </a:rPr>
                        <a:t> </a:t>
                      </a:r>
                      <a:endParaRPr lang="es-AR" sz="1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6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Subcomisión de Formación</a:t>
                      </a:r>
                      <a:endParaRPr lang="es-AR" sz="16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 panose="020F0502020204030204" pitchFamily="34" charset="0"/>
                        <a:cs typeface="Arial" charset="0"/>
                        <a:sym typeface="Arial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9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AR" sz="1000" dirty="0">
                          <a:effectLst/>
                        </a:rPr>
                        <a:t>Forma</a:t>
                      </a:r>
                      <a:r>
                        <a:rPr lang="es-ES" sz="1000" dirty="0">
                          <a:effectLst/>
                        </a:rPr>
                        <a:t> e informa sobre la problemática del trabajo infantil y la protección del trabajo adolescente a diferentes actores vinculados al sector empresario.</a:t>
                      </a: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44421"/>
                  </a:ext>
                </a:extLst>
              </a:tr>
              <a:tr h="504187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Fortalece la política con proveedores de las empresas para prevenir y/o eliminar la utilización de mano de obra infantil en los diferentes eslabones de sus cadenas de valor.</a:t>
                      </a:r>
                    </a:p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3144"/>
                  </a:ext>
                </a:extLst>
              </a:tr>
              <a:tr h="58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AR" sz="1050" dirty="0">
                        <a:effectLst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AR" sz="16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Subcomisión de Comunicación</a:t>
                      </a:r>
                      <a:endParaRPr lang="es-AR" sz="16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 panose="020F0502020204030204" pitchFamily="34" charset="0"/>
                        <a:cs typeface="Arial" charset="0"/>
                        <a:sym typeface="Arial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Difunde y visibiliza la problemática del trabajo infantil y las acciones de la Red en los canales de difusión propios e instituciones de responsabilidad social.</a:t>
                      </a:r>
                      <a:endParaRPr lang="es-AR" sz="1050" dirty="0">
                        <a:effectLst/>
                      </a:endParaRPr>
                    </a:p>
                    <a:p>
                      <a:pPr marR="203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235087"/>
                  </a:ext>
                </a:extLst>
              </a:tr>
              <a:tr h="5837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5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AR" sz="16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Subcomisión de Consolidación</a:t>
                      </a:r>
                      <a:endParaRPr lang="es-AR" sz="16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 panose="020F0502020204030204" pitchFamily="34" charset="0"/>
                        <a:cs typeface="Arial" charset="0"/>
                        <a:sym typeface="Arial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7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Fortalece el proceso de institucionalización de la Red de Empresas como alianza público-privada tanto hacia el interior del espacio como externamente.</a:t>
                      </a:r>
                      <a:endParaRPr lang="es-AR" sz="1050" dirty="0">
                        <a:effectLst/>
                      </a:endParaRPr>
                    </a:p>
                    <a:p>
                      <a:pPr marR="203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7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5184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</a:endParaRP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AR" sz="1400" b="1" i="0" u="none" strike="noStrike" cap="none" dirty="0">
                          <a:solidFill>
                            <a:srgbClr val="0C8DCC"/>
                          </a:solidFill>
                          <a:latin typeface="Arial" charset="0"/>
                          <a:cs typeface="Arial" charset="0"/>
                          <a:sym typeface="Arial"/>
                        </a:rPr>
                        <a:t>Subcomisión de Intervención Comunitaria</a:t>
                      </a:r>
                      <a:endParaRPr lang="es-AR" sz="1400" b="1" i="0" u="none" strike="noStrike" cap="none" dirty="0">
                        <a:solidFill>
                          <a:srgbClr val="0C8DCC"/>
                        </a:solidFill>
                        <a:latin typeface="Arial" charset="0"/>
                        <a:ea typeface="Calibri" panose="020F0502020204030204" pitchFamily="34" charset="0"/>
                        <a:cs typeface="Arial" charset="0"/>
                        <a:sym typeface="Arial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Promueve en el espacio de la Red, la generación y/o el acompañamiento de acciones que se llevan a cabo en el territorio.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4658549"/>
                  </a:ext>
                </a:extLst>
              </a:tr>
              <a:tr h="45606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2032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2F5496"/>
                        </a:buClr>
                        <a:buFont typeface="Symbol" panose="05050102010706020507" pitchFamily="18" charset="2"/>
                        <a:buChar char=""/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Impulsa las alianzas estratégicas para la concreción de las mismas.</a:t>
                      </a:r>
                      <a:endParaRPr lang="es-AR" sz="1050" dirty="0">
                        <a:effectLst/>
                      </a:endParaRPr>
                    </a:p>
                    <a:p>
                      <a:pPr marR="2032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130" algn="l"/>
                          <a:tab pos="114300" algn="l"/>
                        </a:tabLs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A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95" marR="53695" marT="0" marB="0">
                    <a:lnL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43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24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0" y="0"/>
            <a:ext cx="2880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" name="Google Shape;102;p16"/>
          <p:cNvCxnSpPr/>
          <p:nvPr/>
        </p:nvCxnSpPr>
        <p:spPr>
          <a:xfrm rot="10800000">
            <a:off x="288000" y="3862600"/>
            <a:ext cx="1553400" cy="0"/>
          </a:xfrm>
          <a:prstGeom prst="straightConnector1">
            <a:avLst/>
          </a:prstGeom>
          <a:noFill/>
          <a:ln w="9525" cap="flat" cmpd="sng">
            <a:solidFill>
              <a:srgbClr val="3A49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95;p16"/>
          <p:cNvSpPr txBox="1"/>
          <p:nvPr/>
        </p:nvSpPr>
        <p:spPr>
          <a:xfrm>
            <a:off x="0" y="2728846"/>
            <a:ext cx="2619600" cy="98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274320" indent="-274320" defTabSz="457200">
              <a:buClr>
                <a:srgbClr val="009FE3"/>
              </a:buClr>
              <a:buSzPct val="70000"/>
              <a:defRPr/>
            </a:pPr>
            <a:endParaRPr lang="es-AR" altLang="es-AR" sz="2000" dirty="0">
              <a:solidFill>
                <a:srgbClr val="0C8DCC"/>
              </a:solidFill>
              <a:latin typeface="Arial" charset="0"/>
              <a:cs typeface="Arial" charset="0"/>
            </a:endParaRPr>
          </a:p>
          <a:p>
            <a:pPr marL="274320" indent="-274320" algn="ctr" defTabSz="457200">
              <a:buClr>
                <a:srgbClr val="009FE3"/>
              </a:buClr>
              <a:buSzPct val="70000"/>
              <a:defRPr/>
            </a:pPr>
            <a:r>
              <a:rPr lang="es-AR" altLang="es-AR" sz="2400" dirty="0">
                <a:solidFill>
                  <a:srgbClr val="0C8DCC"/>
                </a:solidFill>
                <a:latin typeface="Arial" charset="0"/>
                <a:cs typeface="Arial" charset="0"/>
              </a:rPr>
              <a:t>Funcionamiento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935B403B-D6E1-48C9-B0AF-BD9CAF5CB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30564"/>
              </p:ext>
            </p:extLst>
          </p:nvPr>
        </p:nvGraphicFramePr>
        <p:xfrm>
          <a:off x="2880000" y="508006"/>
          <a:ext cx="6123600" cy="409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75696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E684DBF2FB84BB951F42A6B0FC861" ma:contentTypeVersion="2" ma:contentTypeDescription="Create a new document." ma:contentTypeScope="" ma:versionID="b0fdd02ef96913f27891a12c99dfe7b7">
  <xsd:schema xmlns:xsd="http://www.w3.org/2001/XMLSchema" xmlns:xs="http://www.w3.org/2001/XMLSchema" xmlns:p="http://schemas.microsoft.com/office/2006/metadata/properties" xmlns:ns1="http://schemas.microsoft.com/sharepoint/v3" xmlns:ns2="89f4cd83-a2d3-4405-9b45-6aff5241ff81" targetNamespace="http://schemas.microsoft.com/office/2006/metadata/properties" ma:root="true" ma:fieldsID="035ebb9a2f44faf05c70baa707822c4d" ns1:_="" ns2:_="">
    <xsd:import namespace="http://schemas.microsoft.com/sharepoint/v3"/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A66489-5B95-4BFD-B480-59C69DB9934B}"/>
</file>

<file path=customXml/itemProps2.xml><?xml version="1.0" encoding="utf-8"?>
<ds:datastoreItem xmlns:ds="http://schemas.openxmlformats.org/officeDocument/2006/customXml" ds:itemID="{738B09A3-CDA5-41FF-A349-5FAE03BCCEFC}"/>
</file>

<file path=customXml/itemProps3.xml><?xml version="1.0" encoding="utf-8"?>
<ds:datastoreItem xmlns:ds="http://schemas.openxmlformats.org/officeDocument/2006/customXml" ds:itemID="{DAD55CE1-E8E2-434A-949E-0EE91490C4E4}"/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1557</Words>
  <Application>Microsoft Office PowerPoint</Application>
  <PresentationFormat>Presentación en pantalla (16:9)</PresentationFormat>
  <Paragraphs>217</Paragraphs>
  <Slides>21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Arial Rounded MT Bold</vt:lpstr>
      <vt:lpstr>Calibri</vt:lpstr>
      <vt:lpstr>Open Sans</vt:lpstr>
      <vt:lpstr>Open Sans Light</vt:lpstr>
      <vt:lpstr>Open Sans SemiBold</vt:lpstr>
      <vt:lpstr>Symbol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Victoria Castillo Videla</dc:creator>
  <cp:lastModifiedBy>Usuario</cp:lastModifiedBy>
  <cp:revision>399</cp:revision>
  <cp:lastPrinted>2021-10-21T17:32:38Z</cp:lastPrinted>
  <dcterms:created xsi:type="dcterms:W3CDTF">2020-02-28T16:17:33Z</dcterms:created>
  <dcterms:modified xsi:type="dcterms:W3CDTF">2021-10-26T11:47:59Z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0x0101009E8E684DBF2FB84BB951F42A6B0FC861</vt:lpwstr>
  </property>
</Properties>
</file>