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handoutMasterIdLst>
    <p:handoutMasterId r:id="rId22"/>
  </p:handoutMasterIdLst>
  <p:sldIdLst>
    <p:sldId id="256" r:id="rId5"/>
    <p:sldId id="290" r:id="rId6"/>
    <p:sldId id="306" r:id="rId7"/>
    <p:sldId id="318" r:id="rId8"/>
    <p:sldId id="331" r:id="rId9"/>
    <p:sldId id="329" r:id="rId10"/>
    <p:sldId id="319" r:id="rId11"/>
    <p:sldId id="332" r:id="rId12"/>
    <p:sldId id="324" r:id="rId13"/>
    <p:sldId id="321" r:id="rId14"/>
    <p:sldId id="323" r:id="rId15"/>
    <p:sldId id="325" r:id="rId16"/>
    <p:sldId id="326" r:id="rId17"/>
    <p:sldId id="320" r:id="rId18"/>
    <p:sldId id="317" r:id="rId19"/>
    <p:sldId id="330"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52CB809C-026C-4D4F-A1AA-77CDF8F3E3FD}">
          <p14:sldIdLst>
            <p14:sldId id="256"/>
            <p14:sldId id="290"/>
            <p14:sldId id="306"/>
            <p14:sldId id="318"/>
            <p14:sldId id="331"/>
            <p14:sldId id="329"/>
            <p14:sldId id="319"/>
            <p14:sldId id="332"/>
            <p14:sldId id="324"/>
            <p14:sldId id="321"/>
            <p14:sldId id="323"/>
            <p14:sldId id="325"/>
            <p14:sldId id="326"/>
            <p14:sldId id="320"/>
            <p14:sldId id="317"/>
            <p14:sldId id="330"/>
          </p14:sldIdLst>
        </p14:section>
        <p14:section name="Visuel Library" id="{4AD59865-E5D5-5B49-A823-4B18C0254120}">
          <p14:sldIdLst/>
        </p14:section>
      </p14:sectionLst>
    </p:ext>
    <p:ext uri="{EFAFB233-063F-42B5-8137-9DF3F51BA10A}">
      <p15:sldGuideLst xmlns:p15="http://schemas.microsoft.com/office/powerpoint/2012/main">
        <p15:guide id="1" orient="horz" pos="2108">
          <p15:clr>
            <a:srgbClr val="A4A3A4"/>
          </p15:clr>
        </p15:guide>
        <p15:guide id="2" pos="288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liescu Stieghelbauer, Ana-Maria AI [NC]" initials="ISAA[" lastIdx="13" clrIdx="0">
    <p:extLst>
      <p:ext uri="{19B8F6BF-5375-455C-9EA6-DF929625EA0E}">
        <p15:presenceInfo xmlns:p15="http://schemas.microsoft.com/office/powerpoint/2012/main" userId="Iliescu Stieghelbauer, Ana-Maria AI [NC]" providerId="None"/>
      </p:ext>
    </p:extLst>
  </p:cmAuthor>
  <p:cmAuthor id="2" name="Nicholson, Kathaleen KMN [NC]" initials="KN" lastIdx="4" clrIdx="1">
    <p:extLst>
      <p:ext uri="{19B8F6BF-5375-455C-9EA6-DF929625EA0E}">
        <p15:presenceInfo xmlns:p15="http://schemas.microsoft.com/office/powerpoint/2012/main" userId="Nicholson, Kathaleen KMN [NC]" providerId="None"/>
      </p:ext>
    </p:extLst>
  </p:cmAuthor>
  <p:cmAuthor id="3" name="Andemariam, Aster AA [NC]" initials="AAA[" lastIdx="2" clrIdx="2">
    <p:extLst>
      <p:ext uri="{19B8F6BF-5375-455C-9EA6-DF929625EA0E}">
        <p15:presenceInfo xmlns:p15="http://schemas.microsoft.com/office/powerpoint/2012/main" userId="Andemariam, Aster AA [N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58" autoAdjust="0"/>
    <p:restoredTop sz="78134" autoAdjust="0"/>
  </p:normalViewPr>
  <p:slideViewPr>
    <p:cSldViewPr snapToGrid="0" snapToObjects="1">
      <p:cViewPr varScale="1">
        <p:scale>
          <a:sx n="52" d="100"/>
          <a:sy n="52" d="100"/>
        </p:scale>
        <p:origin x="1708" y="48"/>
      </p:cViewPr>
      <p:guideLst>
        <p:guide orient="horz" pos="2108"/>
        <p:guide pos="2886"/>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30" d="100"/>
          <a:sy n="130" d="100"/>
        </p:scale>
        <p:origin x="-3448"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A956CDF-086B-474F-BEF9-4CABEECB2E26}" type="datetimeFigureOut">
              <a:rPr lang="en-US" smtClean="0"/>
              <a:t>11/4/2021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66597AD-DFDC-3846-A792-2604544DDE1B}" type="slidenum">
              <a:rPr lang="en-US" smtClean="0"/>
              <a:t>‹#›</a:t>
            </a:fld>
            <a:endParaRPr lang="en-US"/>
          </a:p>
        </p:txBody>
      </p:sp>
    </p:spTree>
    <p:extLst>
      <p:ext uri="{BB962C8B-B14F-4D97-AF65-F5344CB8AC3E}">
        <p14:creationId xmlns:p14="http://schemas.microsoft.com/office/powerpoint/2010/main" val="4378932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AB3AF9-4EAF-7F4D-AC56-7732E0FF244F}" type="datetimeFigureOut">
              <a:rPr lang="en-US" smtClean="0"/>
              <a:t>11/4/2021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9DD9FA-9A84-E143-86E3-47119075FC69}" type="slidenum">
              <a:rPr lang="en-US" smtClean="0"/>
              <a:t>‹#›</a:t>
            </a:fld>
            <a:endParaRPr lang="en-US"/>
          </a:p>
        </p:txBody>
      </p:sp>
    </p:spTree>
    <p:extLst>
      <p:ext uri="{BB962C8B-B14F-4D97-AF65-F5344CB8AC3E}">
        <p14:creationId xmlns:p14="http://schemas.microsoft.com/office/powerpoint/2010/main" val="288106725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E9DD9FA-9A84-E143-86E3-47119075FC69}" type="slidenum">
              <a:rPr lang="en-US" smtClean="0"/>
              <a:t>2</a:t>
            </a:fld>
            <a:endParaRPr lang="en-US"/>
          </a:p>
        </p:txBody>
      </p:sp>
    </p:spTree>
    <p:extLst>
      <p:ext uri="{BB962C8B-B14F-4D97-AF65-F5344CB8AC3E}">
        <p14:creationId xmlns:p14="http://schemas.microsoft.com/office/powerpoint/2010/main" val="131669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E9DD9FA-9A84-E143-86E3-47119075FC69}" type="slidenum">
              <a:rPr lang="en-US" smtClean="0"/>
              <a:t>3</a:t>
            </a:fld>
            <a:endParaRPr lang="en-US"/>
          </a:p>
        </p:txBody>
      </p:sp>
    </p:spTree>
    <p:extLst>
      <p:ext uri="{BB962C8B-B14F-4D97-AF65-F5344CB8AC3E}">
        <p14:creationId xmlns:p14="http://schemas.microsoft.com/office/powerpoint/2010/main" val="513816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E9DD9FA-9A84-E143-86E3-47119075FC69}" type="slidenum">
              <a:rPr lang="en-US" smtClean="0"/>
              <a:t>5</a:t>
            </a:fld>
            <a:endParaRPr lang="en-US"/>
          </a:p>
        </p:txBody>
      </p:sp>
    </p:spTree>
    <p:extLst>
      <p:ext uri="{BB962C8B-B14F-4D97-AF65-F5344CB8AC3E}">
        <p14:creationId xmlns:p14="http://schemas.microsoft.com/office/powerpoint/2010/main" val="3906320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E9DD9FA-9A84-E143-86E3-47119075FC69}" type="slidenum">
              <a:rPr lang="en-US" smtClean="0"/>
              <a:t>6</a:t>
            </a:fld>
            <a:endParaRPr lang="en-US"/>
          </a:p>
        </p:txBody>
      </p:sp>
    </p:spTree>
    <p:extLst>
      <p:ext uri="{BB962C8B-B14F-4D97-AF65-F5344CB8AC3E}">
        <p14:creationId xmlns:p14="http://schemas.microsoft.com/office/powerpoint/2010/main" val="2791282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E9DD9FA-9A84-E143-86E3-47119075FC69}" type="slidenum">
              <a:rPr lang="en-US" smtClean="0"/>
              <a:t>9</a:t>
            </a:fld>
            <a:endParaRPr lang="en-US"/>
          </a:p>
        </p:txBody>
      </p:sp>
    </p:spTree>
    <p:extLst>
      <p:ext uri="{BB962C8B-B14F-4D97-AF65-F5344CB8AC3E}">
        <p14:creationId xmlns:p14="http://schemas.microsoft.com/office/powerpoint/2010/main" val="524655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E9DD9FA-9A84-E143-86E3-47119075FC69}" type="slidenum">
              <a:rPr lang="en-US" smtClean="0"/>
              <a:t>12</a:t>
            </a:fld>
            <a:endParaRPr lang="en-US"/>
          </a:p>
        </p:txBody>
      </p:sp>
    </p:spTree>
    <p:extLst>
      <p:ext uri="{BB962C8B-B14F-4D97-AF65-F5344CB8AC3E}">
        <p14:creationId xmlns:p14="http://schemas.microsoft.com/office/powerpoint/2010/main" val="586186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E9DD9FA-9A84-E143-86E3-47119075FC69}" type="slidenum">
              <a:rPr lang="en-US" smtClean="0"/>
              <a:t>13</a:t>
            </a:fld>
            <a:endParaRPr lang="en-US"/>
          </a:p>
        </p:txBody>
      </p:sp>
    </p:spTree>
    <p:extLst>
      <p:ext uri="{BB962C8B-B14F-4D97-AF65-F5344CB8AC3E}">
        <p14:creationId xmlns:p14="http://schemas.microsoft.com/office/powerpoint/2010/main" val="3743085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E9DD9FA-9A84-E143-86E3-47119075FC69}" type="slidenum">
              <a:rPr lang="en-US" smtClean="0"/>
              <a:t>14</a:t>
            </a:fld>
            <a:endParaRPr lang="en-US"/>
          </a:p>
        </p:txBody>
      </p:sp>
    </p:spTree>
    <p:extLst>
      <p:ext uri="{BB962C8B-B14F-4D97-AF65-F5344CB8AC3E}">
        <p14:creationId xmlns:p14="http://schemas.microsoft.com/office/powerpoint/2010/main" val="3754631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E9DD9FA-9A84-E143-86E3-47119075FC69}" type="slidenum">
              <a:rPr lang="en-US" smtClean="0"/>
              <a:t>16</a:t>
            </a:fld>
            <a:endParaRPr lang="en-US"/>
          </a:p>
        </p:txBody>
      </p:sp>
    </p:spTree>
    <p:extLst>
      <p:ext uri="{BB962C8B-B14F-4D97-AF65-F5344CB8AC3E}">
        <p14:creationId xmlns:p14="http://schemas.microsoft.com/office/powerpoint/2010/main" val="35002136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C4D5355-65D7-0D4C-B310-E31A1CB8889D}" type="datetime1">
              <a:rPr lang="en-US" smtClean="0"/>
              <a:t>11/4/2021</a:t>
            </a:fld>
            <a:endParaRPr lang="en-US"/>
          </a:p>
        </p:txBody>
      </p:sp>
      <p:sp>
        <p:nvSpPr>
          <p:cNvPr id="6" name="Slide Number Placeholder 5"/>
          <p:cNvSpPr>
            <a:spLocks noGrp="1"/>
          </p:cNvSpPr>
          <p:nvPr>
            <p:ph type="sldNum" sz="quarter" idx="12"/>
          </p:nvPr>
        </p:nvSpPr>
        <p:spPr/>
        <p:txBody>
          <a:bodyPr/>
          <a:lstStyle/>
          <a:p>
            <a:fld id="{ABCE2B6B-7FFE-FA46-BED3-31567387080B}" type="slidenum">
              <a:rPr lang="en-US" smtClean="0"/>
              <a:t>‹#›</a:t>
            </a:fld>
            <a:endParaRPr lang="en-US"/>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447871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sz="1100" b="0" i="1">
                <a:latin typeface="Verdana"/>
                <a:cs typeface="Verdana"/>
              </a:defRPr>
            </a:lvl1pPr>
          </a:lstStyle>
          <a:p>
            <a:r>
              <a:rPr lang="en-US" dirty="0" err="1"/>
              <a:t>Lorem</a:t>
            </a:r>
            <a:r>
              <a:rPr lang="en-US" dirty="0"/>
              <a:t> </a:t>
            </a:r>
            <a:r>
              <a:rPr lang="en-US" dirty="0" err="1"/>
              <a:t>ipsum</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E2B6B-7FFE-FA46-BED3-31567387080B}" type="slidenum">
              <a:rPr lang="en-US" smtClean="0"/>
              <a:t>‹#›</a:t>
            </a:fld>
            <a:endParaRPr lang="en-US"/>
          </a:p>
        </p:txBody>
      </p:sp>
    </p:spTree>
    <p:extLst>
      <p:ext uri="{BB962C8B-B14F-4D97-AF65-F5344CB8AC3E}">
        <p14:creationId xmlns:p14="http://schemas.microsoft.com/office/powerpoint/2010/main" val="2680820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186780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6E7DB6-28F2-6B4F-B157-E07B60B8B109}" type="datetime1">
              <a:rPr lang="en-US" smtClean="0"/>
              <a:t>11/4/2021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CE2B6B-7FFE-FA46-BED3-31567387080B}" type="slidenum">
              <a:rPr lang="en-US" smtClean="0"/>
              <a:t>‹#›</a:t>
            </a:fld>
            <a:endParaRPr lang="en-US"/>
          </a:p>
        </p:txBody>
      </p:sp>
    </p:spTree>
    <p:extLst>
      <p:ext uri="{BB962C8B-B14F-4D97-AF65-F5344CB8AC3E}">
        <p14:creationId xmlns:p14="http://schemas.microsoft.com/office/powerpoint/2010/main" val="3012243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sps-efpc.gc.ca/Catalogue/courses-eng.aspx?code=W102" TargetMode="External"/><Relationship Id="rId2" Type="http://schemas.openxmlformats.org/officeDocument/2006/relationships/hyperlink" Target="https://www.csps-efpc.gc.ca/Catalogue/courses-eng.aspx?code=W101" TargetMode="External"/><Relationship Id="rId1" Type="http://schemas.openxmlformats.org/officeDocument/2006/relationships/slideLayout" Target="../slideLayouts/slideLayout2.xml"/><Relationship Id="rId5" Type="http://schemas.openxmlformats.org/officeDocument/2006/relationships/hyperlink" Target="https://www.ccohs.ca/products/courses/course_listing.html" TargetMode="External"/><Relationship Id="rId4" Type="http://schemas.openxmlformats.org/officeDocument/2006/relationships/hyperlink" Target="https://www.csps-efpc.gc.ca/Catalogue/courses-eng.aspx?code=W103"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canada.ca/en/employment-social-development/programs/workplace-health-safety/harassment-violence-prevention/posters.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hyperlink" Target="https://twitter.com/ESDC_GC/status/1276591056193114113?s=2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twitter.com/ESDC_GC/status/1364964792394539022?s=20" TargetMode="External"/><Relationship Id="rId5" Type="http://schemas.openxmlformats.org/officeDocument/2006/relationships/hyperlink" Target="https://twitter.com/ESDC_GC/status/1362133078056071168?s=20" TargetMode="External"/><Relationship Id="rId4" Type="http://schemas.openxmlformats.org/officeDocument/2006/relationships/hyperlink" Target="https://twitter.com/ESDC_GC/status/1316450122318913536?s=20"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ccohs.ca/products/podcast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investigator-enqueteur.ccohs-cchst.ca/#/"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www.canada.ca/en/employment-social-development/programs/workplace-health-safety/harassment-violence-complaint/file/sample-notice-occurence.html" TargetMode="External"/><Relationship Id="rId3" Type="http://schemas.openxmlformats.org/officeDocument/2006/relationships/hyperlink" Target="https://www.canada.ca/en/employment-social-development/programs/workplace-health-safety/harassment-violence-prevention/posters.html" TargetMode="External"/><Relationship Id="rId7" Type="http://schemas.openxmlformats.org/officeDocument/2006/relationships/hyperlink" Target="https://www.canada.ca/en/employment-social-development/programs/workplace-health-safety/harassment-violence-prevention/employer-list.html" TargetMode="External"/><Relationship Id="rId2" Type="http://schemas.openxmlformats.org/officeDocument/2006/relationships/hyperlink" Target="https://www.canada.ca/en/employment-social-development/programs/laws-regulations/labour/interpretations-policies/104-harassment-violence-prevention.html" TargetMode="External"/><Relationship Id="rId1" Type="http://schemas.openxmlformats.org/officeDocument/2006/relationships/slideLayout" Target="../slideLayouts/slideLayout2.xml"/><Relationship Id="rId6" Type="http://schemas.openxmlformats.org/officeDocument/2006/relationships/hyperlink" Target="https://www.canada.ca/en/employment-social-development/programs/workplace-health-safety/harassment-violence-prevention/risk-assessment-tool.html" TargetMode="External"/><Relationship Id="rId11" Type="http://schemas.openxmlformats.org/officeDocument/2006/relationships/hyperlink" Target="https://www.canada.ca/en/employment-social-development/programs/workplace-health-safety/harassment-violence-prevention/complaints.html" TargetMode="External"/><Relationship Id="rId5" Type="http://schemas.openxmlformats.org/officeDocument/2006/relationships/hyperlink" Target="https://www.canada.ca/en/employment-social-development/programs/workplace-health-safety/harassment-violence-prevention/sample-user-guide.html" TargetMode="External"/><Relationship Id="rId10" Type="http://schemas.openxmlformats.org/officeDocument/2006/relationships/hyperlink" Target="https://www.canada.ca/en/employment-social-development/programs/workplace-health-safety/harassment-violence-prevention/complaints/resolve/sample-employer-response-notice-occurence/monthly-status-updates.html" TargetMode="External"/><Relationship Id="rId4" Type="http://schemas.openxmlformats.org/officeDocument/2006/relationships/hyperlink" Target="https://www.canada.ca/en/employment-social-development/programs/workplace-health-safety/harassment-violence-prevention/sample-policy.html" TargetMode="External"/><Relationship Id="rId9" Type="http://schemas.openxmlformats.org/officeDocument/2006/relationships/hyperlink" Target="https://www.canada.ca/en/employment-social-development/programs/workplace-health-safety/harassment-violence-prevention/complaints/resolve/sample-employer-response-notice-occurence.html"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canada.ca/en/employment-social-development/programs/workplace-health-safety/harassment-violence-complaint.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647042" y="2373644"/>
            <a:ext cx="3326995" cy="2409152"/>
          </a:xfrm>
        </p:spPr>
        <p:txBody>
          <a:bodyPr>
            <a:normAutofit fontScale="90000"/>
          </a:bodyPr>
          <a:lstStyle/>
          <a:p>
            <a:pPr algn="l"/>
            <a:r>
              <a:rPr lang="en-CA" sz="2200" b="1" dirty="0">
                <a:latin typeface="Verdana"/>
                <a:cs typeface="Verdana"/>
              </a:rPr>
              <a:t>Implementation of the </a:t>
            </a:r>
            <a:r>
              <a:rPr lang="en-CA" sz="2200" b="1" i="1" dirty="0">
                <a:latin typeface="Verdana"/>
                <a:cs typeface="Verdana"/>
              </a:rPr>
              <a:t>Work Place Harassment and Violence Prevention Regulations</a:t>
            </a:r>
            <a:br>
              <a:rPr lang="en-CA" sz="2200" b="1" i="1" dirty="0">
                <a:latin typeface="Verdana"/>
                <a:cs typeface="Verdana"/>
              </a:rPr>
            </a:br>
            <a:br>
              <a:rPr lang="en-CA" sz="2200" b="1" i="1" dirty="0">
                <a:latin typeface="Verdana"/>
                <a:cs typeface="Verdana"/>
              </a:rPr>
            </a:br>
            <a:r>
              <a:rPr lang="en-CA" sz="2200" b="1" dirty="0">
                <a:latin typeface="Verdana"/>
                <a:cs typeface="Verdana"/>
              </a:rPr>
              <a:t>Federal Jurisdiction</a:t>
            </a:r>
            <a:br>
              <a:rPr lang="en-US" sz="3600" b="1" dirty="0">
                <a:latin typeface="Verdana"/>
                <a:cs typeface="Verdana"/>
              </a:rPr>
            </a:br>
            <a:endParaRPr lang="en-US" sz="2800" dirty="0">
              <a:latin typeface="Verdana"/>
              <a:cs typeface="Verdana"/>
            </a:endParaRPr>
          </a:p>
        </p:txBody>
      </p:sp>
    </p:spTree>
    <p:extLst>
      <p:ext uri="{BB962C8B-B14F-4D97-AF65-F5344CB8AC3E}">
        <p14:creationId xmlns:p14="http://schemas.microsoft.com/office/powerpoint/2010/main" val="2284796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CE2B6B-7FFE-FA46-BED3-31567387080B}" type="slidenum">
              <a:rPr lang="en-US" smtClean="0"/>
              <a:t>10</a:t>
            </a:fld>
            <a:endParaRPr lang="en-US"/>
          </a:p>
        </p:txBody>
      </p:sp>
      <p:sp>
        <p:nvSpPr>
          <p:cNvPr id="3" name="Title 1"/>
          <p:cNvSpPr txBox="1">
            <a:spLocks/>
          </p:cNvSpPr>
          <p:nvPr/>
        </p:nvSpPr>
        <p:spPr>
          <a:xfrm>
            <a:off x="446088" y="277813"/>
            <a:ext cx="8229600" cy="921568"/>
          </a:xfrm>
          <a:prstGeom prst="rect">
            <a:avLst/>
          </a:prstGeom>
        </p:spPr>
        <p:txBody>
          <a:bodyPr vert="horz" lIns="91440" tIns="421200" rIns="91440" bIns="45720" rtlCol="0" anchor="ctr"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b="1" dirty="0">
                <a:latin typeface="Verdana"/>
                <a:cs typeface="Verdana"/>
              </a:rPr>
              <a:t>Training Modules for Government of Canada Employees &amp; the Public </a:t>
            </a:r>
            <a:br>
              <a:rPr lang="en-US" sz="2400" b="1" dirty="0">
                <a:latin typeface="Verdana"/>
                <a:cs typeface="Verdana"/>
              </a:rPr>
            </a:br>
            <a:endParaRPr lang="en-US" sz="2400" dirty="0">
              <a:latin typeface="Verdana"/>
              <a:cs typeface="Verdana"/>
            </a:endParaRPr>
          </a:p>
        </p:txBody>
      </p:sp>
      <p:sp>
        <p:nvSpPr>
          <p:cNvPr id="4" name="TextBox 3"/>
          <p:cNvSpPr txBox="1"/>
          <p:nvPr/>
        </p:nvSpPr>
        <p:spPr>
          <a:xfrm>
            <a:off x="446088" y="1308563"/>
            <a:ext cx="8343070" cy="4524315"/>
          </a:xfrm>
          <a:prstGeom prst="rect">
            <a:avLst/>
          </a:prstGeom>
          <a:noFill/>
        </p:spPr>
        <p:txBody>
          <a:bodyPr wrap="square" rtlCol="0">
            <a:spAutoFit/>
          </a:bodyPr>
          <a:lstStyle/>
          <a:p>
            <a:pPr marL="285750" lvl="0" indent="-285750">
              <a:buFont typeface="Arial" panose="020B0604020202020204" pitchFamily="34" charset="0"/>
              <a:buChar char="•"/>
            </a:pPr>
            <a:r>
              <a:rPr lang="en-CA" dirty="0">
                <a:latin typeface="Verdana" panose="020B0604030504040204" pitchFamily="34" charset="0"/>
                <a:ea typeface="Verdana" panose="020B0604030504040204" pitchFamily="34" charset="0"/>
              </a:rPr>
              <a:t>The Labour Program worked with the Canadian School of Public Service (CSPS) to develop three online training modules for Government of Canada employees, which were made available in January 2021 to support the implementation of the coming into force of the Bill and Regulations. The training modules included the following online courses:</a:t>
            </a:r>
            <a:endParaRPr lang="en-CA" b="1" dirty="0">
              <a:latin typeface="Verdana" panose="020B0604030504040204" pitchFamily="34" charset="0"/>
              <a:ea typeface="Verdana" panose="020B0604030504040204" pitchFamily="34" charset="0"/>
            </a:endParaRPr>
          </a:p>
          <a:p>
            <a:pPr marL="742950" lvl="1" indent="-285750">
              <a:buFont typeface="Arial" panose="020B0604020202020204" pitchFamily="34" charset="0"/>
              <a:buChar char="•"/>
            </a:pPr>
            <a:r>
              <a:rPr lang="en-CA" u="sng" dirty="0">
                <a:latin typeface="Verdana" panose="020B0604030504040204" pitchFamily="34" charset="0"/>
                <a:ea typeface="Verdana" panose="020B0604030504040204" pitchFamily="34" charset="0"/>
                <a:hlinkClick r:id="rId2"/>
              </a:rPr>
              <a:t>Harassment and Violence Prevention for Employees (W101)</a:t>
            </a:r>
            <a:r>
              <a:rPr lang="en-CA" dirty="0">
                <a:latin typeface="Verdana" panose="020B0604030504040204" pitchFamily="34" charset="0"/>
                <a:ea typeface="Verdana" panose="020B0604030504040204" pitchFamily="34" charset="0"/>
              </a:rPr>
              <a:t>;</a:t>
            </a:r>
            <a:endParaRPr lang="en-CA" b="1" dirty="0">
              <a:latin typeface="Verdana" panose="020B0604030504040204" pitchFamily="34" charset="0"/>
              <a:ea typeface="Verdana" panose="020B0604030504040204" pitchFamily="34" charset="0"/>
            </a:endParaRPr>
          </a:p>
          <a:p>
            <a:pPr marL="742950" lvl="1" indent="-285750">
              <a:buFont typeface="Arial" panose="020B0604020202020204" pitchFamily="34" charset="0"/>
              <a:buChar char="•"/>
            </a:pPr>
            <a:r>
              <a:rPr lang="en-CA" u="sng" dirty="0">
                <a:latin typeface="Verdana" panose="020B0604030504040204" pitchFamily="34" charset="0"/>
                <a:ea typeface="Verdana" panose="020B0604030504040204" pitchFamily="34" charset="0"/>
                <a:hlinkClick r:id="rId3"/>
              </a:rPr>
              <a:t>Harassment and Violence Prevention for Managers and Committees/Representatives (W102)</a:t>
            </a:r>
            <a:r>
              <a:rPr lang="en-CA" dirty="0">
                <a:latin typeface="Verdana" panose="020B0604030504040204" pitchFamily="34" charset="0"/>
                <a:ea typeface="Verdana" panose="020B0604030504040204" pitchFamily="34" charset="0"/>
                <a:hlinkClick r:id="rId3"/>
              </a:rPr>
              <a:t>; </a:t>
            </a:r>
            <a:r>
              <a:rPr lang="en-CA" dirty="0">
                <a:latin typeface="Verdana" panose="020B0604030504040204" pitchFamily="34" charset="0"/>
                <a:ea typeface="Verdana" panose="020B0604030504040204" pitchFamily="34" charset="0"/>
              </a:rPr>
              <a:t>and, </a:t>
            </a:r>
            <a:endParaRPr lang="en-CA" b="1" dirty="0">
              <a:latin typeface="Verdana" panose="020B0604030504040204" pitchFamily="34" charset="0"/>
              <a:ea typeface="Verdana" panose="020B0604030504040204" pitchFamily="34" charset="0"/>
            </a:endParaRPr>
          </a:p>
          <a:p>
            <a:pPr marL="742950" lvl="1" indent="-285750">
              <a:buFont typeface="Arial" panose="020B0604020202020204" pitchFamily="34" charset="0"/>
              <a:buChar char="•"/>
            </a:pPr>
            <a:r>
              <a:rPr lang="en-CA" u="sng" dirty="0">
                <a:latin typeface="Verdana" panose="020B0604030504040204" pitchFamily="34" charset="0"/>
                <a:ea typeface="Verdana" panose="020B0604030504040204" pitchFamily="34" charset="0"/>
                <a:hlinkClick r:id="rId4"/>
              </a:rPr>
              <a:t>Harassment and Violence Prevention for Designated Recipients and Employers (W103)</a:t>
            </a:r>
            <a:r>
              <a:rPr lang="en-CA" dirty="0">
                <a:latin typeface="Verdana" panose="020B0604030504040204" pitchFamily="34" charset="0"/>
                <a:ea typeface="Verdana" panose="020B0604030504040204" pitchFamily="34" charset="0"/>
              </a:rPr>
              <a:t>. </a:t>
            </a:r>
          </a:p>
          <a:p>
            <a:pPr marL="285750" indent="-285750">
              <a:buFont typeface="Arial" panose="020B0604020202020204" pitchFamily="34" charset="0"/>
              <a:buChar char="•"/>
            </a:pPr>
            <a:endParaRPr lang="en-CA" b="1" dirty="0">
              <a:solidFill>
                <a:srgbClr val="FF0000"/>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CA" dirty="0">
                <a:latin typeface="Verdana" panose="020B0604030504040204" pitchFamily="34" charset="0"/>
                <a:ea typeface="Verdana" panose="020B0604030504040204" pitchFamily="34" charset="0"/>
              </a:rPr>
              <a:t>These were also hosted on the CCOHS website for the broader public to access, they can be accessed at the following link: </a:t>
            </a:r>
            <a:r>
              <a:rPr lang="en-CA" dirty="0">
                <a:latin typeface="Verdana" panose="020B0604030504040204" pitchFamily="34" charset="0"/>
                <a:ea typeface="Verdana" panose="020B0604030504040204" pitchFamily="34" charset="0"/>
                <a:hlinkClick r:id="rId5"/>
              </a:rPr>
              <a:t>https://www.ccohs.ca/products/courses/course_listing.html</a:t>
            </a:r>
            <a:r>
              <a:rPr lang="en-CA" dirty="0">
                <a:latin typeface="Verdana" panose="020B0604030504040204" pitchFamily="34" charset="0"/>
                <a:ea typeface="Verdana" panose="020B0604030504040204" pitchFamily="34" charset="0"/>
              </a:rPr>
              <a:t>.  </a:t>
            </a:r>
          </a:p>
          <a:p>
            <a:r>
              <a:rPr lang="en-CA" b="1" dirty="0"/>
              <a:t> </a:t>
            </a:r>
            <a:endParaRPr lang="en-CA" dirty="0"/>
          </a:p>
        </p:txBody>
      </p:sp>
    </p:spTree>
    <p:extLst>
      <p:ext uri="{BB962C8B-B14F-4D97-AF65-F5344CB8AC3E}">
        <p14:creationId xmlns:p14="http://schemas.microsoft.com/office/powerpoint/2010/main" val="436816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CE2B6B-7FFE-FA46-BED3-31567387080B}" type="slidenum">
              <a:rPr lang="en-US" smtClean="0"/>
              <a:t>11</a:t>
            </a:fld>
            <a:endParaRPr lang="en-US"/>
          </a:p>
        </p:txBody>
      </p:sp>
      <p:sp>
        <p:nvSpPr>
          <p:cNvPr id="3" name="Title 1"/>
          <p:cNvSpPr txBox="1">
            <a:spLocks/>
          </p:cNvSpPr>
          <p:nvPr/>
        </p:nvSpPr>
        <p:spPr>
          <a:xfrm>
            <a:off x="446088" y="277813"/>
            <a:ext cx="8229600" cy="921568"/>
          </a:xfrm>
          <a:prstGeom prst="rect">
            <a:avLst/>
          </a:prstGeom>
        </p:spPr>
        <p:txBody>
          <a:bodyPr vert="horz" lIns="91440" tIns="421200" rIns="91440" bIns="45720" rtlCol="0" anchor="ctr"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b="1" dirty="0">
                <a:latin typeface="Verdana"/>
                <a:cs typeface="Verdana"/>
              </a:rPr>
              <a:t>Awareness Campaign</a:t>
            </a:r>
            <a:br>
              <a:rPr lang="en-US" sz="2400" b="1" dirty="0">
                <a:latin typeface="Verdana"/>
                <a:cs typeface="Verdana"/>
              </a:rPr>
            </a:br>
            <a:endParaRPr lang="en-US" sz="2400" dirty="0">
              <a:latin typeface="Verdana"/>
              <a:cs typeface="Verdana"/>
            </a:endParaRPr>
          </a:p>
        </p:txBody>
      </p:sp>
      <p:sp>
        <p:nvSpPr>
          <p:cNvPr id="4" name="TextBox 3"/>
          <p:cNvSpPr txBox="1"/>
          <p:nvPr/>
        </p:nvSpPr>
        <p:spPr>
          <a:xfrm>
            <a:off x="446088" y="1308563"/>
            <a:ext cx="8343070" cy="5078313"/>
          </a:xfrm>
          <a:prstGeom prst="rect">
            <a:avLst/>
          </a:prstGeom>
          <a:noFill/>
        </p:spPr>
        <p:txBody>
          <a:bodyPr wrap="square" rtlCol="0">
            <a:spAutoFit/>
          </a:bodyPr>
          <a:lstStyle/>
          <a:p>
            <a:pPr marL="285750" lvl="0" indent="-285750">
              <a:buFont typeface="Arial" panose="020B0604020202020204" pitchFamily="34" charset="0"/>
              <a:buChar char="•"/>
            </a:pPr>
            <a:r>
              <a:rPr lang="en-CA" dirty="0">
                <a:latin typeface="Verdana" panose="020B0604030504040204" pitchFamily="34" charset="0"/>
                <a:ea typeface="Verdana" panose="020B0604030504040204" pitchFamily="34" charset="0"/>
              </a:rPr>
              <a:t>The LP engaged in an extensive awareness campaign to promote the new legislation and the tools and resources developed to support it. The awareness campaign consisted of:</a:t>
            </a:r>
            <a:br>
              <a:rPr lang="en-CA" dirty="0">
                <a:latin typeface="Verdana" panose="020B0604030504040204" pitchFamily="34" charset="0"/>
                <a:ea typeface="Verdana" panose="020B0604030504040204" pitchFamily="34" charset="0"/>
              </a:rPr>
            </a:br>
            <a:endParaRPr lang="en-CA" dirty="0">
              <a:latin typeface="Verdana" panose="020B0604030504040204" pitchFamily="34" charset="0"/>
              <a:ea typeface="Verdana" panose="020B0604030504040204" pitchFamily="34" charset="0"/>
            </a:endParaRPr>
          </a:p>
          <a:p>
            <a:pPr marL="800100" lvl="1" indent="-342900">
              <a:buFont typeface="+mj-lt"/>
              <a:buAutoNum type="arabicPeriod"/>
            </a:pPr>
            <a:r>
              <a:rPr lang="en-CA" b="1" dirty="0">
                <a:latin typeface="Verdana" panose="020B0604030504040204" pitchFamily="34" charset="0"/>
                <a:ea typeface="Verdana" panose="020B0604030504040204" pitchFamily="34" charset="0"/>
              </a:rPr>
              <a:t>Emails to stakeholders (employees, employers and their representatives, and Indigenous communities).  </a:t>
            </a:r>
          </a:p>
          <a:p>
            <a:pPr marL="1257300" lvl="2" indent="-342900">
              <a:buFont typeface="Arial" panose="020B0604020202020204" pitchFamily="34" charset="0"/>
              <a:buChar char="•"/>
            </a:pPr>
            <a:r>
              <a:rPr lang="en-CA" dirty="0">
                <a:latin typeface="Verdana" panose="020B0604030504040204" pitchFamily="34" charset="0"/>
                <a:ea typeface="Verdana" panose="020B0604030504040204" pitchFamily="34" charset="0"/>
              </a:rPr>
              <a:t>Three rounds of emails were sent in 2020 and 2021 to highlight the final publication and coming into force of the Regulations and the new tools and resources that are available online.  </a:t>
            </a:r>
            <a:br>
              <a:rPr lang="en-CA" b="1" dirty="0">
                <a:latin typeface="Verdana" panose="020B0604030504040204" pitchFamily="34" charset="0"/>
                <a:ea typeface="Verdana" panose="020B0604030504040204" pitchFamily="34" charset="0"/>
              </a:rPr>
            </a:br>
            <a:endParaRPr lang="en-CA" b="1" dirty="0">
              <a:latin typeface="Verdana" panose="020B0604030504040204" pitchFamily="34" charset="0"/>
              <a:ea typeface="Verdana" panose="020B0604030504040204" pitchFamily="34" charset="0"/>
            </a:endParaRPr>
          </a:p>
          <a:p>
            <a:pPr marL="800100" lvl="1" indent="-342900">
              <a:buFont typeface="+mj-lt"/>
              <a:buAutoNum type="arabicPeriod"/>
            </a:pPr>
            <a:r>
              <a:rPr lang="en-CA" b="1" dirty="0">
                <a:latin typeface="Verdana" panose="020B0604030504040204" pitchFamily="34" charset="0"/>
                <a:ea typeface="Verdana" panose="020B0604030504040204" pitchFamily="34" charset="0"/>
              </a:rPr>
              <a:t>Social media campaign on Facebook, Twitter and LinkedIn.</a:t>
            </a:r>
          </a:p>
          <a:p>
            <a:pPr marL="1257300" lvl="2" indent="-342900">
              <a:buFont typeface="Arial" panose="020B0604020202020204" pitchFamily="34" charset="0"/>
              <a:buChar char="•"/>
            </a:pPr>
            <a:r>
              <a:rPr lang="en-CA" dirty="0">
                <a:latin typeface="Verdana" panose="020B0604030504040204" pitchFamily="34" charset="0"/>
                <a:ea typeface="Verdana" panose="020B0604030504040204" pitchFamily="34" charset="0"/>
              </a:rPr>
              <a:t>The campaign ran from June 24 – October 29, 2020 to promote the final publication of the new Regulations and from December 29 - February 23, 2021 to promote the coming into force of the new Regulations. </a:t>
            </a:r>
          </a:p>
          <a:p>
            <a:pPr lvl="2"/>
            <a:endParaRPr lang="en-CA"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277953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CE2B6B-7FFE-FA46-BED3-31567387080B}" type="slidenum">
              <a:rPr lang="en-US" smtClean="0"/>
              <a:t>12</a:t>
            </a:fld>
            <a:endParaRPr lang="en-US"/>
          </a:p>
        </p:txBody>
      </p:sp>
      <p:sp>
        <p:nvSpPr>
          <p:cNvPr id="3" name="Title 1"/>
          <p:cNvSpPr txBox="1">
            <a:spLocks/>
          </p:cNvSpPr>
          <p:nvPr/>
        </p:nvSpPr>
        <p:spPr>
          <a:xfrm>
            <a:off x="446088" y="277813"/>
            <a:ext cx="8229600" cy="921568"/>
          </a:xfrm>
          <a:prstGeom prst="rect">
            <a:avLst/>
          </a:prstGeom>
        </p:spPr>
        <p:txBody>
          <a:bodyPr vert="horz" lIns="91440" tIns="421200" rIns="91440" bIns="45720" rtlCol="0" anchor="ctr"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b="1" dirty="0">
                <a:latin typeface="Verdana"/>
                <a:cs typeface="Verdana"/>
              </a:rPr>
              <a:t>Awareness Campaign </a:t>
            </a:r>
            <a:r>
              <a:rPr lang="en-US" sz="2400" b="1" dirty="0" err="1">
                <a:latin typeface="Verdana"/>
                <a:cs typeface="Verdana"/>
              </a:rPr>
              <a:t>Cont</a:t>
            </a:r>
            <a:r>
              <a:rPr lang="en-CA" sz="2400" b="1" dirty="0">
                <a:latin typeface="Verdana"/>
                <a:cs typeface="Verdana"/>
              </a:rPr>
              <a:t>’</a:t>
            </a:r>
            <a:r>
              <a:rPr lang="en-US" sz="2400" b="1" dirty="0">
                <a:latin typeface="Verdana"/>
                <a:cs typeface="Verdana"/>
              </a:rPr>
              <a:t>d </a:t>
            </a:r>
            <a:br>
              <a:rPr lang="en-US" sz="2400" b="1" dirty="0">
                <a:latin typeface="Verdana"/>
                <a:cs typeface="Verdana"/>
              </a:rPr>
            </a:br>
            <a:endParaRPr lang="en-US" sz="2400" dirty="0">
              <a:latin typeface="Verdana"/>
              <a:cs typeface="Verdana"/>
            </a:endParaRPr>
          </a:p>
        </p:txBody>
      </p:sp>
      <p:sp>
        <p:nvSpPr>
          <p:cNvPr id="4" name="TextBox 3"/>
          <p:cNvSpPr txBox="1"/>
          <p:nvPr/>
        </p:nvSpPr>
        <p:spPr>
          <a:xfrm>
            <a:off x="446088" y="1308563"/>
            <a:ext cx="8343070" cy="3139321"/>
          </a:xfrm>
          <a:prstGeom prst="rect">
            <a:avLst/>
          </a:prstGeom>
          <a:noFill/>
        </p:spPr>
        <p:txBody>
          <a:bodyPr wrap="square" rtlCol="0">
            <a:spAutoFit/>
          </a:bodyPr>
          <a:lstStyle/>
          <a:p>
            <a:pPr marL="800100" lvl="1" indent="-342900">
              <a:buFont typeface="+mj-lt"/>
              <a:buAutoNum type="arabicPeriod" startAt="3"/>
            </a:pPr>
            <a:r>
              <a:rPr lang="en-CA" b="1" dirty="0">
                <a:latin typeface="Verdana" panose="020B0604030504040204" pitchFamily="34" charset="0"/>
                <a:ea typeface="Verdana" panose="020B0604030504040204" pitchFamily="34" charset="0"/>
              </a:rPr>
              <a:t>Awareness posters posted on the Canada.ca website and promoted on social media.</a:t>
            </a:r>
          </a:p>
          <a:p>
            <a:pPr marL="1257300" lvl="2" indent="-342900">
              <a:buFont typeface="Arial" panose="020B0604020202020204" pitchFamily="34" charset="0"/>
              <a:buChar char="•"/>
            </a:pPr>
            <a:r>
              <a:rPr lang="en-CA" dirty="0">
                <a:latin typeface="Verdana" panose="020B0604030504040204" pitchFamily="34" charset="0"/>
                <a:ea typeface="Verdana" panose="020B0604030504040204" pitchFamily="34" charset="0"/>
              </a:rPr>
              <a:t>The four sample posters can be accessed at the following link: </a:t>
            </a:r>
            <a:r>
              <a:rPr lang="en-CA" dirty="0">
                <a:latin typeface="Verdana" panose="020B0604030504040204" pitchFamily="34" charset="0"/>
                <a:ea typeface="Verdana" panose="020B0604030504040204" pitchFamily="34" charset="0"/>
                <a:hlinkClick r:id="rId3"/>
              </a:rPr>
              <a:t>https://www.canada.ca/en/employment-social-development/programs/workplace-health-safety/harassment-violence-prevention/posters.html</a:t>
            </a:r>
            <a:r>
              <a:rPr lang="en-CA" dirty="0">
                <a:latin typeface="Verdana" panose="020B0604030504040204" pitchFamily="34" charset="0"/>
                <a:ea typeface="Verdana" panose="020B0604030504040204" pitchFamily="34" charset="0"/>
              </a:rPr>
              <a:t>.</a:t>
            </a:r>
          </a:p>
          <a:p>
            <a:pPr marL="1257300" lvl="2" indent="-342900">
              <a:buFont typeface="Arial" panose="020B0604020202020204" pitchFamily="34" charset="0"/>
              <a:buChar char="•"/>
            </a:pPr>
            <a:endParaRPr lang="en-CA" dirty="0">
              <a:latin typeface="Verdana" panose="020B0604030504040204" pitchFamily="34" charset="0"/>
              <a:ea typeface="Verdana" panose="020B0604030504040204" pitchFamily="34" charset="0"/>
            </a:endParaRPr>
          </a:p>
          <a:p>
            <a:pPr lvl="2"/>
            <a:br>
              <a:rPr lang="en-CA" dirty="0">
                <a:latin typeface="Verdana" panose="020B0604030504040204" pitchFamily="34" charset="0"/>
                <a:ea typeface="Verdana" panose="020B0604030504040204" pitchFamily="34" charset="0"/>
              </a:rPr>
            </a:br>
            <a:endParaRPr lang="en-CA" dirty="0">
              <a:latin typeface="Verdana" panose="020B0604030504040204" pitchFamily="34" charset="0"/>
              <a:ea typeface="Verdana" panose="020B0604030504040204" pitchFamily="34" charset="0"/>
            </a:endParaRPr>
          </a:p>
          <a:p>
            <a:pPr lvl="0"/>
            <a:endParaRPr lang="en-CA" dirty="0"/>
          </a:p>
          <a:p>
            <a:pPr lvl="0"/>
            <a:endParaRPr lang="en-CA"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2230" y="3227946"/>
            <a:ext cx="5558054" cy="2836342"/>
          </a:xfrm>
          <a:prstGeom prst="rect">
            <a:avLst/>
          </a:prstGeom>
        </p:spPr>
      </p:pic>
    </p:spTree>
    <p:extLst>
      <p:ext uri="{BB962C8B-B14F-4D97-AF65-F5344CB8AC3E}">
        <p14:creationId xmlns:p14="http://schemas.microsoft.com/office/powerpoint/2010/main" val="1644895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CE2B6B-7FFE-FA46-BED3-31567387080B}" type="slidenum">
              <a:rPr lang="en-US" smtClean="0"/>
              <a:t>13</a:t>
            </a:fld>
            <a:endParaRPr lang="en-US"/>
          </a:p>
        </p:txBody>
      </p:sp>
      <p:sp>
        <p:nvSpPr>
          <p:cNvPr id="3" name="Title 1"/>
          <p:cNvSpPr txBox="1">
            <a:spLocks/>
          </p:cNvSpPr>
          <p:nvPr/>
        </p:nvSpPr>
        <p:spPr>
          <a:xfrm>
            <a:off x="446088" y="277813"/>
            <a:ext cx="8229600" cy="921568"/>
          </a:xfrm>
          <a:prstGeom prst="rect">
            <a:avLst/>
          </a:prstGeom>
        </p:spPr>
        <p:txBody>
          <a:bodyPr vert="horz" lIns="91440" tIns="421200" rIns="91440" bIns="45720" rtlCol="0" anchor="ctr"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b="1" dirty="0">
                <a:latin typeface="Verdana"/>
                <a:cs typeface="Verdana"/>
              </a:rPr>
              <a:t>Awareness Campaign </a:t>
            </a:r>
            <a:r>
              <a:rPr lang="en-US" sz="2400" b="1" dirty="0" err="1">
                <a:latin typeface="Verdana"/>
                <a:cs typeface="Verdana"/>
              </a:rPr>
              <a:t>Cont</a:t>
            </a:r>
            <a:r>
              <a:rPr lang="en-CA" sz="2400" b="1" dirty="0">
                <a:latin typeface="Verdana"/>
                <a:cs typeface="Verdana"/>
              </a:rPr>
              <a:t>’</a:t>
            </a:r>
            <a:r>
              <a:rPr lang="en-US" sz="2400" b="1" dirty="0">
                <a:latin typeface="Verdana"/>
                <a:cs typeface="Verdana"/>
              </a:rPr>
              <a:t>d </a:t>
            </a:r>
            <a:br>
              <a:rPr lang="en-US" sz="2400" b="1" dirty="0">
                <a:latin typeface="Verdana"/>
                <a:cs typeface="Verdana"/>
              </a:rPr>
            </a:br>
            <a:endParaRPr lang="en-US" sz="2400" dirty="0">
              <a:latin typeface="Verdana"/>
              <a:cs typeface="Verdana"/>
            </a:endParaRPr>
          </a:p>
        </p:txBody>
      </p:sp>
      <p:sp>
        <p:nvSpPr>
          <p:cNvPr id="4" name="TextBox 3"/>
          <p:cNvSpPr txBox="1"/>
          <p:nvPr/>
        </p:nvSpPr>
        <p:spPr>
          <a:xfrm>
            <a:off x="446088" y="1308563"/>
            <a:ext cx="8343070" cy="6740307"/>
          </a:xfrm>
          <a:prstGeom prst="rect">
            <a:avLst/>
          </a:prstGeom>
          <a:noFill/>
        </p:spPr>
        <p:txBody>
          <a:bodyPr wrap="square" rtlCol="0">
            <a:spAutoFit/>
          </a:bodyPr>
          <a:lstStyle/>
          <a:p>
            <a:pPr marL="800100" lvl="1" indent="-342900">
              <a:buFont typeface="+mj-lt"/>
              <a:buAutoNum type="arabicPeriod" startAt="4"/>
            </a:pPr>
            <a:r>
              <a:rPr lang="en-CA" b="1" dirty="0">
                <a:latin typeface="Verdana" panose="020B0604030504040204" pitchFamily="34" charset="0"/>
                <a:ea typeface="Verdana" panose="020B0604030504040204" pitchFamily="34" charset="0"/>
              </a:rPr>
              <a:t>A series of awareness videos promoted on social media.</a:t>
            </a:r>
          </a:p>
          <a:p>
            <a:pPr marL="1257300" lvl="2" indent="-342900">
              <a:buFont typeface="Arial" panose="020B0604020202020204" pitchFamily="34" charset="0"/>
              <a:buChar char="•"/>
            </a:pPr>
            <a:r>
              <a:rPr lang="en-CA" dirty="0">
                <a:latin typeface="Verdana" panose="020B0604030504040204" pitchFamily="34" charset="0"/>
                <a:ea typeface="Verdana" panose="020B0604030504040204" pitchFamily="34" charset="0"/>
              </a:rPr>
              <a:t>A video with general information about the Regulations posted on June 26, 2020, which can be accessed at: </a:t>
            </a:r>
            <a:r>
              <a:rPr lang="en-CA" u="sng" dirty="0">
                <a:latin typeface="Verdana" panose="020B0604030504040204" pitchFamily="34" charset="0"/>
                <a:ea typeface="Verdana" panose="020B0604030504040204" pitchFamily="34" charset="0"/>
                <a:hlinkClick r:id="rId3"/>
              </a:rPr>
              <a:t>https://twitter.com/ESDC_GC/status/1276591056193114113?s=20</a:t>
            </a:r>
            <a:r>
              <a:rPr lang="en-CA" dirty="0">
                <a:latin typeface="Verdana" panose="020B0604030504040204" pitchFamily="34" charset="0"/>
                <a:ea typeface="Verdana" panose="020B0604030504040204" pitchFamily="34" charset="0"/>
              </a:rPr>
              <a:t>.</a:t>
            </a:r>
          </a:p>
          <a:p>
            <a:pPr marL="1257300" lvl="2" indent="-342900">
              <a:buFont typeface="Arial" panose="020B0604020202020204" pitchFamily="34" charset="0"/>
              <a:buChar char="•"/>
            </a:pPr>
            <a:r>
              <a:rPr lang="en-CA" dirty="0">
                <a:latin typeface="Verdana" panose="020B0604030504040204" pitchFamily="34" charset="0"/>
                <a:ea typeface="Verdana" panose="020B0604030504040204" pitchFamily="34" charset="0"/>
              </a:rPr>
              <a:t>A video on civility and respect in the workplace posted several times in 2020, which can be accessed at: </a:t>
            </a:r>
            <a:r>
              <a:rPr lang="en-CA" dirty="0">
                <a:latin typeface="Verdana" panose="020B0604030504040204" pitchFamily="34" charset="0"/>
                <a:ea typeface="Verdana" panose="020B0604030504040204" pitchFamily="34" charset="0"/>
                <a:hlinkClick r:id="rId4"/>
              </a:rPr>
              <a:t>https://twitter.com/ESDC_GC/status/1316450122318913536?s=20</a:t>
            </a:r>
            <a:r>
              <a:rPr lang="en-CA" dirty="0">
                <a:latin typeface="Verdana" panose="020B0604030504040204" pitchFamily="34" charset="0"/>
                <a:ea typeface="Verdana" panose="020B0604030504040204" pitchFamily="34" charset="0"/>
              </a:rPr>
              <a:t>. </a:t>
            </a:r>
          </a:p>
          <a:p>
            <a:pPr marL="1257300" lvl="2" indent="-342900">
              <a:buFont typeface="Arial" panose="020B0604020202020204" pitchFamily="34" charset="0"/>
              <a:buChar char="•"/>
            </a:pPr>
            <a:r>
              <a:rPr lang="en-CA" dirty="0">
                <a:latin typeface="Verdana" panose="020B0604030504040204" pitchFamily="34" charset="0"/>
                <a:ea typeface="Verdana" panose="020B0604030504040204" pitchFamily="34" charset="0"/>
              </a:rPr>
              <a:t>A video on the definition of harassment and violence posed on February 17, 2021, which can be accessed at: </a:t>
            </a:r>
            <a:r>
              <a:rPr lang="en-CA" dirty="0">
                <a:latin typeface="Verdana" panose="020B0604030504040204" pitchFamily="34" charset="0"/>
                <a:ea typeface="Verdana" panose="020B0604030504040204" pitchFamily="34" charset="0"/>
                <a:hlinkClick r:id="rId5"/>
              </a:rPr>
              <a:t>https://twitter.com/ESDC_GC/status/1362133078056071168?s=20</a:t>
            </a:r>
            <a:r>
              <a:rPr lang="en-CA" dirty="0">
                <a:latin typeface="Verdana" panose="020B0604030504040204" pitchFamily="34" charset="0"/>
                <a:ea typeface="Verdana" panose="020B0604030504040204" pitchFamily="34" charset="0"/>
              </a:rPr>
              <a:t>.</a:t>
            </a:r>
          </a:p>
          <a:p>
            <a:pPr marL="1257300" lvl="2" indent="-342900">
              <a:buFont typeface="Arial" panose="020B0604020202020204" pitchFamily="34" charset="0"/>
              <a:buChar char="•"/>
            </a:pPr>
            <a:r>
              <a:rPr lang="en-CA" dirty="0">
                <a:latin typeface="Verdana" panose="020B0604030504040204" pitchFamily="34" charset="0"/>
                <a:ea typeface="Verdana" panose="020B0604030504040204" pitchFamily="34" charset="0"/>
              </a:rPr>
              <a:t>A video about employer requirements under the new Regulations posted on February 25, 2021, which can be accessed at: </a:t>
            </a:r>
            <a:r>
              <a:rPr lang="en-CA" dirty="0">
                <a:latin typeface="Verdana" panose="020B0604030504040204" pitchFamily="34" charset="0"/>
                <a:ea typeface="Verdana" panose="020B0604030504040204" pitchFamily="34" charset="0"/>
                <a:hlinkClick r:id="rId6"/>
              </a:rPr>
              <a:t>https://twitter.com/ESDC_GC/status/1364964792394539022?s=20</a:t>
            </a:r>
            <a:r>
              <a:rPr lang="en-CA" dirty="0">
                <a:latin typeface="Verdana" panose="020B0604030504040204" pitchFamily="34" charset="0"/>
                <a:ea typeface="Verdana" panose="020B0604030504040204" pitchFamily="34" charset="0"/>
              </a:rPr>
              <a:t>. </a:t>
            </a:r>
          </a:p>
          <a:p>
            <a:pPr marL="1257300" lvl="2" indent="-342900">
              <a:buFont typeface="Arial" panose="020B0604020202020204" pitchFamily="34" charset="0"/>
              <a:buChar char="•"/>
            </a:pPr>
            <a:endParaRPr lang="en-CA" dirty="0">
              <a:latin typeface="Verdana" panose="020B0604030504040204" pitchFamily="34" charset="0"/>
              <a:ea typeface="Verdana" panose="020B0604030504040204" pitchFamily="34" charset="0"/>
            </a:endParaRPr>
          </a:p>
          <a:p>
            <a:pPr marL="285750" lvl="0" indent="-285750">
              <a:buFont typeface="Arial" panose="020B0604020202020204" pitchFamily="34" charset="0"/>
              <a:buChar char="•"/>
            </a:pPr>
            <a:endParaRPr lang="en-CA" dirty="0">
              <a:latin typeface="Verdana" panose="020B0604030504040204" pitchFamily="34" charset="0"/>
              <a:ea typeface="Verdana" panose="020B0604030504040204" pitchFamily="34" charset="0"/>
            </a:endParaRPr>
          </a:p>
          <a:p>
            <a:pPr lvl="2"/>
            <a:br>
              <a:rPr lang="en-CA" dirty="0">
                <a:latin typeface="Verdana" panose="020B0604030504040204" pitchFamily="34" charset="0"/>
                <a:ea typeface="Verdana" panose="020B0604030504040204" pitchFamily="34" charset="0"/>
              </a:rPr>
            </a:br>
            <a:endParaRPr lang="en-CA" dirty="0">
              <a:latin typeface="Verdana" panose="020B0604030504040204" pitchFamily="34" charset="0"/>
              <a:ea typeface="Verdana" panose="020B0604030504040204" pitchFamily="34" charset="0"/>
            </a:endParaRPr>
          </a:p>
          <a:p>
            <a:pPr lvl="0"/>
            <a:endParaRPr lang="en-CA" dirty="0"/>
          </a:p>
          <a:p>
            <a:pPr lvl="0"/>
            <a:endParaRPr lang="en-CA" dirty="0"/>
          </a:p>
        </p:txBody>
      </p:sp>
    </p:spTree>
    <p:extLst>
      <p:ext uri="{BB962C8B-B14F-4D97-AF65-F5344CB8AC3E}">
        <p14:creationId xmlns:p14="http://schemas.microsoft.com/office/powerpoint/2010/main" val="2943418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CE2B6B-7FFE-FA46-BED3-31567387080B}" type="slidenum">
              <a:rPr lang="en-US" smtClean="0"/>
              <a:t>14</a:t>
            </a:fld>
            <a:endParaRPr lang="en-US"/>
          </a:p>
        </p:txBody>
      </p:sp>
      <p:sp>
        <p:nvSpPr>
          <p:cNvPr id="3" name="Title 1"/>
          <p:cNvSpPr txBox="1">
            <a:spLocks/>
          </p:cNvSpPr>
          <p:nvPr/>
        </p:nvSpPr>
        <p:spPr>
          <a:xfrm>
            <a:off x="446088" y="277813"/>
            <a:ext cx="8229600" cy="921568"/>
          </a:xfrm>
          <a:prstGeom prst="rect">
            <a:avLst/>
          </a:prstGeom>
        </p:spPr>
        <p:txBody>
          <a:bodyPr vert="horz" lIns="91440" tIns="421200" rIns="91440" bIns="45720" rtlCol="0" anchor="ctr"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b="1" dirty="0">
                <a:latin typeface="Verdana"/>
                <a:cs typeface="Verdana"/>
              </a:rPr>
              <a:t>Technical Briefings, Webcast Event &amp; Podcast</a:t>
            </a:r>
            <a:br>
              <a:rPr lang="en-US" sz="2400" b="1" dirty="0">
                <a:latin typeface="Verdana"/>
                <a:cs typeface="Verdana"/>
              </a:rPr>
            </a:br>
            <a:endParaRPr lang="en-US" sz="2400" dirty="0">
              <a:latin typeface="Verdana"/>
              <a:cs typeface="Verdana"/>
            </a:endParaRPr>
          </a:p>
        </p:txBody>
      </p:sp>
      <p:sp>
        <p:nvSpPr>
          <p:cNvPr id="4" name="TextBox 3"/>
          <p:cNvSpPr txBox="1"/>
          <p:nvPr/>
        </p:nvSpPr>
        <p:spPr>
          <a:xfrm>
            <a:off x="446088" y="1308563"/>
            <a:ext cx="8343070" cy="4801314"/>
          </a:xfrm>
          <a:prstGeom prst="rect">
            <a:avLst/>
          </a:prstGeom>
          <a:noFill/>
        </p:spPr>
        <p:txBody>
          <a:bodyPr wrap="square" rtlCol="0">
            <a:spAutoFit/>
          </a:bodyPr>
          <a:lstStyle/>
          <a:p>
            <a:pPr marL="285750" lvl="0" indent="-285750" fontAlgn="base" hangingPunct="0">
              <a:buFont typeface="Arial" panose="020B0604020202020204" pitchFamily="34" charset="0"/>
              <a:buChar char="•"/>
            </a:pPr>
            <a:r>
              <a:rPr lang="en-CA" dirty="0">
                <a:latin typeface="Verdana" panose="020B0604030504040204" pitchFamily="34" charset="0"/>
                <a:ea typeface="Verdana" panose="020B0604030504040204" pitchFamily="34" charset="0"/>
              </a:rPr>
              <a:t>The LP held</a:t>
            </a:r>
            <a:r>
              <a:rPr lang="en-CA" b="1" dirty="0">
                <a:latin typeface="Verdana" panose="020B0604030504040204" pitchFamily="34" charset="0"/>
                <a:ea typeface="Verdana" panose="020B0604030504040204" pitchFamily="34" charset="0"/>
              </a:rPr>
              <a:t> </a:t>
            </a:r>
            <a:r>
              <a:rPr lang="en-CA" dirty="0">
                <a:latin typeface="Verdana" panose="020B0604030504040204" pitchFamily="34" charset="0"/>
                <a:ea typeface="Verdana" panose="020B0604030504040204" pitchFamily="34" charset="0"/>
              </a:rPr>
              <a:t>23</a:t>
            </a:r>
            <a:r>
              <a:rPr lang="en-CA" b="1" dirty="0">
                <a:latin typeface="Verdana" panose="020B0604030504040204" pitchFamily="34" charset="0"/>
                <a:ea typeface="Verdana" panose="020B0604030504040204" pitchFamily="34" charset="0"/>
              </a:rPr>
              <a:t> </a:t>
            </a:r>
            <a:r>
              <a:rPr lang="en-CA" dirty="0">
                <a:latin typeface="Verdana" panose="020B0604030504040204" pitchFamily="34" charset="0"/>
                <a:ea typeface="Verdana" panose="020B0604030504040204" pitchFamily="34" charset="0"/>
              </a:rPr>
              <a:t>technical briefings on the new harassment and violence legislation from July 9 to January 14, 2021 with internal and external stakeholders, including various federal departments and agencies, parliamentary employers, and major employers and unions in the federal sector. </a:t>
            </a:r>
            <a:br>
              <a:rPr lang="en-CA" dirty="0">
                <a:latin typeface="Verdana" panose="020B0604030504040204" pitchFamily="34" charset="0"/>
                <a:ea typeface="Verdana" panose="020B0604030504040204" pitchFamily="34" charset="0"/>
              </a:rPr>
            </a:br>
            <a:endParaRPr lang="en-CA" dirty="0">
              <a:latin typeface="Verdana" panose="020B0604030504040204" pitchFamily="34" charset="0"/>
              <a:ea typeface="Verdana" panose="020B0604030504040204" pitchFamily="34" charset="0"/>
            </a:endParaRPr>
          </a:p>
          <a:p>
            <a:pPr marL="285750" lvl="0" indent="-285750" fontAlgn="base" hangingPunct="0">
              <a:buFont typeface="Arial" panose="020B0604020202020204" pitchFamily="34" charset="0"/>
              <a:buChar char="•"/>
            </a:pPr>
            <a:r>
              <a:rPr lang="en-CA" dirty="0">
                <a:latin typeface="Verdana" panose="020B0604030504040204" pitchFamily="34" charset="0"/>
                <a:ea typeface="Verdana" panose="020B0604030504040204" pitchFamily="34" charset="0"/>
              </a:rPr>
              <a:t>On November 16, 2020 the LP participated in the live webcast event hosted by the CSPS. This event was titled “Bill C-54 and Its Impact on Workplace Harassment, Violence and Safety” and had more than 3000 Government of Canada employees in attendance.</a:t>
            </a:r>
            <a:br>
              <a:rPr lang="en-CA" dirty="0">
                <a:latin typeface="Verdana" panose="020B0604030504040204" pitchFamily="34" charset="0"/>
                <a:ea typeface="Verdana" panose="020B0604030504040204" pitchFamily="34" charset="0"/>
              </a:rPr>
            </a:br>
            <a:r>
              <a:rPr lang="en-CA" dirty="0">
                <a:latin typeface="Verdana" panose="020B0604030504040204" pitchFamily="34" charset="0"/>
                <a:ea typeface="Verdana" panose="020B0604030504040204" pitchFamily="34" charset="0"/>
              </a:rPr>
              <a:t> </a:t>
            </a:r>
          </a:p>
          <a:p>
            <a:pPr marL="285750" lvl="0" indent="-285750" fontAlgn="base" hangingPunct="0">
              <a:buFont typeface="Arial" panose="020B0604020202020204" pitchFamily="34" charset="0"/>
              <a:buChar char="•"/>
            </a:pPr>
            <a:r>
              <a:rPr lang="en-CA" dirty="0">
                <a:latin typeface="Verdana" panose="020B0604030504040204" pitchFamily="34" charset="0"/>
                <a:ea typeface="Verdana" panose="020B0604030504040204" pitchFamily="34" charset="0"/>
              </a:rPr>
              <a:t>In February 2021 the LP recorded a podcast with the CCOHS titled “Understanding Canada’s New Federal Harassment and Violence Legislation” to discuss and unpack the major components of the new legislation. This podcast is hosted on the CCOHS website and can be accessed at the following link: </a:t>
            </a:r>
            <a:r>
              <a:rPr lang="en-CA" dirty="0">
                <a:solidFill>
                  <a:srgbClr val="FF0000"/>
                </a:solidFill>
                <a:latin typeface="Verdana" panose="020B0604030504040204" pitchFamily="34" charset="0"/>
                <a:ea typeface="Verdana" panose="020B0604030504040204" pitchFamily="34" charset="0"/>
                <a:hlinkClick r:id="rId3"/>
              </a:rPr>
              <a:t>https://www.ccohs.ca/products/podcasts/</a:t>
            </a:r>
            <a:r>
              <a:rPr lang="en-CA" dirty="0">
                <a:latin typeface="Verdana" panose="020B0604030504040204" pitchFamily="34" charset="0"/>
                <a:ea typeface="Verdana" panose="020B0604030504040204" pitchFamily="34" charset="0"/>
              </a:rPr>
              <a:t>.</a:t>
            </a:r>
            <a:r>
              <a:rPr lang="en-CA" dirty="0">
                <a:solidFill>
                  <a:srgbClr val="FF0000"/>
                </a:solidFill>
                <a:latin typeface="Verdana" panose="020B0604030504040204" pitchFamily="34" charset="0"/>
                <a:ea typeface="Verdana" panose="020B0604030504040204" pitchFamily="34" charset="0"/>
              </a:rPr>
              <a:t>    </a:t>
            </a:r>
            <a:endParaRPr lang="en-CA" dirty="0">
              <a:solidFill>
                <a:srgbClr val="FF0000"/>
              </a:solidFill>
            </a:endParaRPr>
          </a:p>
        </p:txBody>
      </p:sp>
    </p:spTree>
    <p:extLst>
      <p:ext uri="{BB962C8B-B14F-4D97-AF65-F5344CB8AC3E}">
        <p14:creationId xmlns:p14="http://schemas.microsoft.com/office/powerpoint/2010/main" val="2887037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CE2B6B-7FFE-FA46-BED3-31567387080B}" type="slidenum">
              <a:rPr lang="en-US" smtClean="0"/>
              <a:t>15</a:t>
            </a:fld>
            <a:endParaRPr lang="en-US"/>
          </a:p>
        </p:txBody>
      </p:sp>
      <p:sp>
        <p:nvSpPr>
          <p:cNvPr id="3" name="Title 1"/>
          <p:cNvSpPr txBox="1">
            <a:spLocks/>
          </p:cNvSpPr>
          <p:nvPr/>
        </p:nvSpPr>
        <p:spPr>
          <a:xfrm>
            <a:off x="446088" y="277813"/>
            <a:ext cx="8229600" cy="921568"/>
          </a:xfrm>
          <a:prstGeom prst="rect">
            <a:avLst/>
          </a:prstGeom>
        </p:spPr>
        <p:txBody>
          <a:bodyPr vert="horz" lIns="91440" tIns="421200" rIns="91440" bIns="45720" rtlCol="0" anchor="ctr"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200" b="1" dirty="0">
                <a:latin typeface="Verdana"/>
                <a:cs typeface="Verdana"/>
              </a:rPr>
              <a:t>Harassment and Violence (H&amp;V) Prevention HUB</a:t>
            </a:r>
            <a:endParaRPr lang="en-US" sz="2200" dirty="0">
              <a:latin typeface="Verdana"/>
              <a:cs typeface="Verdana"/>
            </a:endParaRPr>
          </a:p>
        </p:txBody>
      </p:sp>
      <p:sp>
        <p:nvSpPr>
          <p:cNvPr id="4" name="TextBox 3"/>
          <p:cNvSpPr txBox="1"/>
          <p:nvPr/>
        </p:nvSpPr>
        <p:spPr>
          <a:xfrm>
            <a:off x="446088" y="1308563"/>
            <a:ext cx="8343070" cy="5078313"/>
          </a:xfrm>
          <a:prstGeom prst="rect">
            <a:avLst/>
          </a:prstGeom>
          <a:noFill/>
        </p:spPr>
        <p:txBody>
          <a:bodyPr wrap="square" rtlCol="0">
            <a:spAutoFit/>
          </a:bodyPr>
          <a:lstStyle/>
          <a:p>
            <a:pPr marL="285750" lvl="0" indent="-285750" fontAlgn="base" hangingPunct="0">
              <a:buFont typeface="Arial" panose="020B0604020202020204" pitchFamily="34" charset="0"/>
              <a:buChar char="•"/>
            </a:pPr>
            <a:r>
              <a:rPr lang="en-CA" dirty="0">
                <a:latin typeface="Verdana" panose="020B0604030504040204" pitchFamily="34" charset="0"/>
                <a:ea typeface="Verdana" panose="020B0604030504040204" pitchFamily="34" charset="0"/>
              </a:rPr>
              <a:t>On July 3, 2018 the LP established a Harassment and Violence Prevention Outreach Hub (the Hub) to support employers and employees in navigating their rights and obligations under the new legal framework.</a:t>
            </a:r>
            <a:br>
              <a:rPr lang="en-CA" dirty="0">
                <a:latin typeface="Verdana" panose="020B0604030504040204" pitchFamily="34" charset="0"/>
                <a:ea typeface="Verdana" panose="020B0604030504040204" pitchFamily="34" charset="0"/>
              </a:rPr>
            </a:br>
            <a:endParaRPr lang="en-CA" dirty="0">
              <a:latin typeface="Verdana" panose="020B0604030504040204" pitchFamily="34" charset="0"/>
              <a:ea typeface="Verdana" panose="020B0604030504040204" pitchFamily="34" charset="0"/>
            </a:endParaRPr>
          </a:p>
          <a:p>
            <a:pPr marL="285750" lvl="0" indent="-285750">
              <a:buFont typeface="Arial" panose="020B0604020202020204" pitchFamily="34" charset="0"/>
              <a:buChar char="•"/>
            </a:pPr>
            <a:r>
              <a:rPr lang="en-CA" dirty="0">
                <a:latin typeface="Verdana" panose="020B0604030504040204" pitchFamily="34" charset="0"/>
                <a:ea typeface="Verdana" panose="020B0604030504040204" pitchFamily="34" charset="0"/>
              </a:rPr>
              <a:t>The Hub:</a:t>
            </a:r>
          </a:p>
          <a:p>
            <a:pPr marL="742950" lvl="1" indent="-285750">
              <a:buFont typeface="Arial" panose="020B0604020202020204" pitchFamily="34" charset="0"/>
              <a:buChar char="•"/>
            </a:pPr>
            <a:r>
              <a:rPr lang="en-CA" dirty="0">
                <a:latin typeface="Verdana" panose="020B0604030504040204" pitchFamily="34" charset="0"/>
                <a:ea typeface="Verdana" panose="020B0604030504040204" pitchFamily="34" charset="0"/>
              </a:rPr>
              <a:t>includes a 1-800 number and is comprised of 6 Early Resolution Officers (EROs) who have received specific training on helping callers navigate the harassment and violence provisions under the Code and Regulations, identify available educational tools,  and direct callers to support services in their regions;</a:t>
            </a:r>
          </a:p>
          <a:p>
            <a:pPr marL="742950" lvl="1" indent="-285750">
              <a:buFont typeface="Arial" panose="020B0604020202020204" pitchFamily="34" charset="0"/>
              <a:buChar char="•"/>
            </a:pPr>
            <a:r>
              <a:rPr lang="en-CA" dirty="0">
                <a:latin typeface="Verdana" panose="020B0604030504040204" pitchFamily="34" charset="0"/>
                <a:ea typeface="Verdana" panose="020B0604030504040204" pitchFamily="34" charset="0"/>
              </a:rPr>
              <a:t>EROs particularly focus on supporting employers and employees in their efforts to:</a:t>
            </a:r>
          </a:p>
          <a:p>
            <a:pPr marL="1200150" lvl="2" indent="-285750">
              <a:buFont typeface="Arial" panose="020B0604020202020204" pitchFamily="34" charset="0"/>
              <a:buChar char="•"/>
            </a:pPr>
            <a:r>
              <a:rPr lang="en-CA" dirty="0">
                <a:latin typeface="Verdana" panose="020B0604030504040204" pitchFamily="34" charset="0"/>
                <a:ea typeface="Verdana" panose="020B0604030504040204" pitchFamily="34" charset="0"/>
              </a:rPr>
              <a:t>prevent incidents of harassment and violence;</a:t>
            </a:r>
          </a:p>
          <a:p>
            <a:pPr marL="1200150" lvl="2" indent="-285750">
              <a:buFont typeface="Arial" panose="020B0604020202020204" pitchFamily="34" charset="0"/>
              <a:buChar char="•"/>
            </a:pPr>
            <a:r>
              <a:rPr lang="en-CA" dirty="0">
                <a:latin typeface="Verdana" panose="020B0604030504040204" pitchFamily="34" charset="0"/>
                <a:ea typeface="Verdana" panose="020B0604030504040204" pitchFamily="34" charset="0"/>
              </a:rPr>
              <a:t>respond effectively to these incidents whey they occur; and, </a:t>
            </a:r>
          </a:p>
          <a:p>
            <a:pPr marL="1200150" lvl="2" indent="-285750">
              <a:buFont typeface="Arial" panose="020B0604020202020204" pitchFamily="34" charset="0"/>
              <a:buChar char="•"/>
            </a:pPr>
            <a:r>
              <a:rPr lang="en-CA" dirty="0">
                <a:latin typeface="Verdana" panose="020B0604030504040204" pitchFamily="34" charset="0"/>
                <a:ea typeface="Verdana" panose="020B0604030504040204" pitchFamily="34" charset="0"/>
              </a:rPr>
              <a:t>support victims and employers. </a:t>
            </a:r>
          </a:p>
          <a:p>
            <a:pPr lvl="0"/>
            <a:endParaRPr lang="en-CA" b="1" dirty="0">
              <a:solidFill>
                <a:srgbClr val="FF000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191520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CE2B6B-7FFE-FA46-BED3-31567387080B}" type="slidenum">
              <a:rPr lang="en-US" smtClean="0"/>
              <a:t>16</a:t>
            </a:fld>
            <a:endParaRPr lang="en-US"/>
          </a:p>
        </p:txBody>
      </p:sp>
      <p:sp>
        <p:nvSpPr>
          <p:cNvPr id="3" name="Title 1"/>
          <p:cNvSpPr txBox="1">
            <a:spLocks/>
          </p:cNvSpPr>
          <p:nvPr/>
        </p:nvSpPr>
        <p:spPr>
          <a:xfrm>
            <a:off x="446088" y="277813"/>
            <a:ext cx="8229600" cy="921568"/>
          </a:xfrm>
          <a:prstGeom prst="rect">
            <a:avLst/>
          </a:prstGeom>
        </p:spPr>
        <p:txBody>
          <a:bodyPr vert="horz" lIns="91440" tIns="421200" rIns="91440" bIns="45720" rtlCol="0" anchor="ctr"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b="1" dirty="0">
                <a:latin typeface="Verdana"/>
                <a:cs typeface="Verdana"/>
              </a:rPr>
              <a:t>H&amp;V HUB Stats</a:t>
            </a:r>
            <a:endParaRPr lang="en-US" sz="2400" dirty="0">
              <a:latin typeface="Verdana"/>
              <a:cs typeface="Verdana"/>
            </a:endParaRPr>
          </a:p>
        </p:txBody>
      </p:sp>
      <p:sp>
        <p:nvSpPr>
          <p:cNvPr id="4" name="TextBox 3"/>
          <p:cNvSpPr txBox="1"/>
          <p:nvPr/>
        </p:nvSpPr>
        <p:spPr>
          <a:xfrm>
            <a:off x="446088" y="1308563"/>
            <a:ext cx="8343070" cy="5047536"/>
          </a:xfrm>
          <a:prstGeom prst="rect">
            <a:avLst/>
          </a:prstGeom>
          <a:noFill/>
        </p:spPr>
        <p:txBody>
          <a:bodyPr wrap="square" rtlCol="0">
            <a:spAutoFit/>
          </a:bodyPr>
          <a:lstStyle/>
          <a:p>
            <a:pPr marL="285750" lvl="0" indent="-285750">
              <a:buFont typeface="Arial" panose="020B0604020202020204" pitchFamily="34" charset="0"/>
              <a:buChar char="•"/>
            </a:pPr>
            <a:r>
              <a:rPr lang="en-CA" sz="1600" dirty="0">
                <a:latin typeface="Verdana" panose="020B0604030504040204" pitchFamily="34" charset="0"/>
                <a:ea typeface="Verdana" panose="020B0604030504040204" pitchFamily="34" charset="0"/>
              </a:rPr>
              <a:t>The HUB has a service standard objective to return 90% of calls within one business day- between April 2021 and September 2021 (YTD)- it has reached 100% of its target</a:t>
            </a:r>
          </a:p>
          <a:p>
            <a:pPr lvl="0"/>
            <a:endParaRPr lang="en-CA" sz="1600" dirty="0">
              <a:latin typeface="Verdana" panose="020B0604030504040204" pitchFamily="34" charset="0"/>
              <a:ea typeface="Verdana" panose="020B0604030504040204" pitchFamily="34" charset="0"/>
            </a:endParaRPr>
          </a:p>
          <a:p>
            <a:pPr marL="285750" lvl="0" indent="-285750">
              <a:buFont typeface="Arial" panose="020B0604020202020204" pitchFamily="34" charset="0"/>
              <a:buChar char="•"/>
            </a:pPr>
            <a:r>
              <a:rPr lang="en-CA" sz="1600" dirty="0">
                <a:latin typeface="Verdana" panose="020B0604030504040204" pitchFamily="34" charset="0"/>
                <a:ea typeface="Verdana" panose="020B0604030504040204" pitchFamily="34" charset="0"/>
              </a:rPr>
              <a:t>For the previous fiscal year (April 1, 2020 – March 31, 2021) HUB EROs received 1279 inquiries. Of these inquiries, 1022 cases were initiated.</a:t>
            </a:r>
            <a:br>
              <a:rPr lang="en-CA" sz="1600" dirty="0">
                <a:latin typeface="Verdana" panose="020B0604030504040204" pitchFamily="34" charset="0"/>
                <a:ea typeface="Verdana" panose="020B0604030504040204" pitchFamily="34" charset="0"/>
              </a:rPr>
            </a:br>
            <a:r>
              <a:rPr lang="en-CA" sz="1600" dirty="0">
                <a:latin typeface="Verdana" panose="020B0604030504040204" pitchFamily="34" charset="0"/>
                <a:ea typeface="Verdana" panose="020B0604030504040204" pitchFamily="34" charset="0"/>
              </a:rPr>
              <a:t> </a:t>
            </a:r>
          </a:p>
          <a:p>
            <a:pPr marL="285750" lvl="0" indent="-285750">
              <a:buFont typeface="Arial" panose="020B0604020202020204" pitchFamily="34" charset="0"/>
              <a:buChar char="•"/>
            </a:pPr>
            <a:r>
              <a:rPr lang="en-CA" sz="1600" dirty="0">
                <a:latin typeface="Verdana" panose="020B0604030504040204" pitchFamily="34" charset="0"/>
                <a:ea typeface="Verdana" panose="020B0604030504040204" pitchFamily="34" charset="0"/>
              </a:rPr>
              <a:t>For the current fiscal year (April 1, 2021- September 2021) HUB EROs received 819 inquiries. Of these inquiries, 673 cases were initiated.</a:t>
            </a:r>
          </a:p>
          <a:p>
            <a:pPr marL="742950" lvl="1" indent="-285750">
              <a:buFont typeface="Arial" panose="020B0604020202020204" pitchFamily="34" charset="0"/>
              <a:buChar char="•"/>
            </a:pPr>
            <a:r>
              <a:rPr lang="en-CA" sz="1600" dirty="0">
                <a:latin typeface="Verdana" panose="020B0604030504040204" pitchFamily="34" charset="0"/>
                <a:ea typeface="Verdana" panose="020B0604030504040204" pitchFamily="34" charset="0"/>
              </a:rPr>
              <a:t>Most cases originated from the Ontario region (36%), followed by Quebec (29%), and the Northwest Territories (20%).</a:t>
            </a:r>
          </a:p>
          <a:p>
            <a:pPr marL="742950" lvl="1" indent="-285750">
              <a:buFont typeface="Arial" panose="020B0604020202020204" pitchFamily="34" charset="0"/>
              <a:buChar char="•"/>
            </a:pPr>
            <a:r>
              <a:rPr lang="en-CA" sz="1600" dirty="0">
                <a:latin typeface="Verdana" panose="020B0604030504040204" pitchFamily="34" charset="0"/>
                <a:ea typeface="Verdana" panose="020B0604030504040204" pitchFamily="34" charset="0"/>
              </a:rPr>
              <a:t>Cases by industry breakdown shows that most cases were initiated in the road transport – trucking sector (17%), followed by Frist Nations (12%), the Federal Public Service (10%), Air Transport (5%), and Postal Service (5%). </a:t>
            </a:r>
            <a:br>
              <a:rPr lang="en-CA" sz="1600" dirty="0">
                <a:latin typeface="Verdana" panose="020B0604030504040204" pitchFamily="34" charset="0"/>
                <a:ea typeface="Verdana" panose="020B0604030504040204" pitchFamily="34" charset="0"/>
              </a:rPr>
            </a:br>
            <a:endParaRPr lang="en-CA" sz="16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CA" sz="1600" dirty="0">
                <a:latin typeface="Verdana" panose="020B0604030504040204" pitchFamily="34" charset="0"/>
                <a:ea typeface="Verdana" panose="020B0604030504040204" pitchFamily="34" charset="0"/>
              </a:rPr>
              <a:t>Since 2018 and up to October 29, 2021, HUB EROs have spent over 3757 hours counselling clients on the former Part XX </a:t>
            </a:r>
            <a:r>
              <a:rPr lang="en-CA" sz="1600" i="1" dirty="0">
                <a:latin typeface="Verdana" panose="020B0604030504040204" pitchFamily="34" charset="0"/>
                <a:ea typeface="Verdana" panose="020B0604030504040204" pitchFamily="34" charset="0"/>
              </a:rPr>
              <a:t>Violence in the Workplace Regulations</a:t>
            </a:r>
            <a:r>
              <a:rPr lang="en-CA" sz="1600" dirty="0">
                <a:latin typeface="Verdana" panose="020B0604030504040204" pitchFamily="34" charset="0"/>
                <a:ea typeface="Verdana" panose="020B0604030504040204" pitchFamily="34" charset="0"/>
              </a:rPr>
              <a:t> and 1131 hours on the new legislation.  </a:t>
            </a:r>
          </a:p>
          <a:p>
            <a:pPr marL="742950" lvl="1" indent="-285750">
              <a:buFont typeface="Arial" panose="020B0604020202020204" pitchFamily="34" charset="0"/>
              <a:buChar char="•"/>
            </a:pPr>
            <a:endParaRPr lang="en-CA"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642940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CE2B6B-7FFE-FA46-BED3-31567387080B}" type="slidenum">
              <a:rPr lang="en-US" smtClean="0"/>
              <a:t>2</a:t>
            </a:fld>
            <a:endParaRPr lang="en-US" dirty="0"/>
          </a:p>
        </p:txBody>
      </p:sp>
      <p:sp>
        <p:nvSpPr>
          <p:cNvPr id="3" name="Content Placeholder 2"/>
          <p:cNvSpPr txBox="1">
            <a:spLocks/>
          </p:cNvSpPr>
          <p:nvPr/>
        </p:nvSpPr>
        <p:spPr>
          <a:xfrm>
            <a:off x="379562" y="1017917"/>
            <a:ext cx="8307237" cy="469708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7A82AA"/>
              </a:buClr>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Clr>
                <a:srgbClr val="7A82AA"/>
              </a:buClr>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Clr>
                <a:srgbClr val="7A82AA"/>
              </a:buClr>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Clr>
                <a:srgbClr val="7A82AA"/>
              </a:buClr>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Clr>
                <a:srgbClr val="7A82AA"/>
              </a:buClr>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defRPr/>
            </a:pPr>
            <a:endParaRPr lang="en-CA" sz="160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a:p>
            <a:pPr lvl="0">
              <a:defRPr/>
            </a:pPr>
            <a:endParaRPr lang="en-CA" sz="120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a:p>
            <a:pPr marL="342900" marR="0" lvl="0" indent="-342900" algn="l" defTabSz="457200" rtl="0" eaLnBrk="1" fontAlgn="auto" latinLnBrk="0" hangingPunct="1">
              <a:lnSpc>
                <a:spcPct val="100000"/>
              </a:lnSpc>
              <a:spcBef>
                <a:spcPct val="20000"/>
              </a:spcBef>
              <a:spcAft>
                <a:spcPts val="0"/>
              </a:spcAft>
              <a:buClr>
                <a:srgbClr val="7A82AA"/>
              </a:buClr>
              <a:buSzTx/>
              <a:buFont typeface="Arial"/>
              <a:buChar char="•"/>
              <a:tabLst/>
              <a:defRPr/>
            </a:pPr>
            <a:endParaRPr kumimoji="0" lang="en-CA" sz="120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 name="Title 1"/>
          <p:cNvSpPr txBox="1">
            <a:spLocks/>
          </p:cNvSpPr>
          <p:nvPr/>
        </p:nvSpPr>
        <p:spPr>
          <a:xfrm>
            <a:off x="379562" y="267416"/>
            <a:ext cx="8307238" cy="845389"/>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3600" b="1" i="0" kern="1200">
                <a:solidFill>
                  <a:srgbClr val="7A82AA"/>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CA" sz="2400" b="1" i="0" u="none" strike="noStrike" kern="1200" cap="none" spc="0" normalizeH="0" baseline="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t>Outline</a:t>
            </a:r>
          </a:p>
        </p:txBody>
      </p:sp>
      <p:sp>
        <p:nvSpPr>
          <p:cNvPr id="6" name="TextBox 5"/>
          <p:cNvSpPr txBox="1"/>
          <p:nvPr/>
        </p:nvSpPr>
        <p:spPr>
          <a:xfrm>
            <a:off x="379562" y="1112805"/>
            <a:ext cx="8109345" cy="2677656"/>
          </a:xfrm>
          <a:prstGeom prst="rect">
            <a:avLst/>
          </a:prstGeom>
          <a:noFill/>
        </p:spPr>
        <p:txBody>
          <a:bodyPr wrap="square" rtlCol="0">
            <a:spAutoFit/>
          </a:bodyPr>
          <a:lstStyle/>
          <a:p>
            <a:pPr marL="342900" indent="-342900">
              <a:lnSpc>
                <a:spcPct val="150000"/>
              </a:lnSpc>
              <a:buFont typeface="+mj-lt"/>
              <a:buAutoNum type="arabicPeriod"/>
            </a:pPr>
            <a:r>
              <a:rPr lang="en-CA" sz="1600" dirty="0">
                <a:latin typeface="Verdana" panose="020B0604030504040204" pitchFamily="34" charset="0"/>
                <a:ea typeface="Verdana" panose="020B0604030504040204" pitchFamily="34" charset="0"/>
              </a:rPr>
              <a:t>Introduction on Tripartite Working Groups </a:t>
            </a:r>
          </a:p>
          <a:p>
            <a:pPr marL="342900" indent="-342900">
              <a:lnSpc>
                <a:spcPct val="150000"/>
              </a:lnSpc>
              <a:buFont typeface="+mj-lt"/>
              <a:buAutoNum type="arabicPeriod"/>
            </a:pPr>
            <a:r>
              <a:rPr lang="en-CA" sz="1600" dirty="0">
                <a:latin typeface="Verdana" panose="020B0604030504040204" pitchFamily="34" charset="0"/>
                <a:ea typeface="Verdana" panose="020B0604030504040204" pitchFamily="34" charset="0"/>
              </a:rPr>
              <a:t>Roster of Investigators Working Group</a:t>
            </a:r>
          </a:p>
          <a:p>
            <a:pPr marL="342900" indent="-342900">
              <a:lnSpc>
                <a:spcPct val="150000"/>
              </a:lnSpc>
              <a:buFont typeface="+mj-lt"/>
              <a:buAutoNum type="arabicPeriod"/>
            </a:pPr>
            <a:r>
              <a:rPr lang="en-CA" sz="1600" dirty="0">
                <a:latin typeface="Verdana" panose="020B0604030504040204" pitchFamily="34" charset="0"/>
                <a:ea typeface="Verdana" panose="020B0604030504040204" pitchFamily="34" charset="0"/>
              </a:rPr>
              <a:t>Interpretations, Policies and Guidelines (IPG) Working Group</a:t>
            </a:r>
          </a:p>
          <a:p>
            <a:pPr marL="342900" indent="-342900">
              <a:lnSpc>
                <a:spcPct val="150000"/>
              </a:lnSpc>
              <a:buFont typeface="+mj-lt"/>
              <a:buAutoNum type="arabicPeriod"/>
            </a:pPr>
            <a:r>
              <a:rPr lang="en-CA" sz="1600" dirty="0">
                <a:latin typeface="Verdana" panose="020B0604030504040204" pitchFamily="34" charset="0"/>
                <a:ea typeface="Verdana" panose="020B0604030504040204" pitchFamily="34" charset="0"/>
              </a:rPr>
              <a:t>Training Modules for Government of Canada Employees &amp; the Public</a:t>
            </a:r>
          </a:p>
          <a:p>
            <a:pPr marL="342900" indent="-342900">
              <a:lnSpc>
                <a:spcPct val="150000"/>
              </a:lnSpc>
              <a:buFont typeface="+mj-lt"/>
              <a:buAutoNum type="arabicPeriod"/>
            </a:pPr>
            <a:r>
              <a:rPr lang="en-CA" sz="1600" dirty="0">
                <a:latin typeface="Verdana" panose="020B0604030504040204" pitchFamily="34" charset="0"/>
                <a:ea typeface="Verdana" panose="020B0604030504040204" pitchFamily="34" charset="0"/>
              </a:rPr>
              <a:t>Awareness Campaigns</a:t>
            </a:r>
          </a:p>
          <a:p>
            <a:pPr marL="342900" indent="-342900">
              <a:lnSpc>
                <a:spcPct val="150000"/>
              </a:lnSpc>
              <a:buFont typeface="+mj-lt"/>
              <a:buAutoNum type="arabicPeriod"/>
            </a:pPr>
            <a:r>
              <a:rPr lang="en-CA" sz="1600" dirty="0">
                <a:latin typeface="Verdana" panose="020B0604030504040204" pitchFamily="34" charset="0"/>
                <a:ea typeface="Verdana" panose="020B0604030504040204" pitchFamily="34" charset="0"/>
              </a:rPr>
              <a:t>Technical Briefings, Webcast Event &amp; Podcast</a:t>
            </a:r>
          </a:p>
          <a:p>
            <a:pPr marL="342900" indent="-342900">
              <a:lnSpc>
                <a:spcPct val="150000"/>
              </a:lnSpc>
              <a:buFont typeface="+mj-lt"/>
              <a:buAutoNum type="arabicPeriod"/>
            </a:pPr>
            <a:r>
              <a:rPr lang="en-CA" sz="1600" dirty="0">
                <a:latin typeface="Verdana" panose="020B0604030504040204" pitchFamily="34" charset="0"/>
                <a:ea typeface="Verdana" panose="020B0604030504040204" pitchFamily="34" charset="0"/>
              </a:rPr>
              <a:t> Harassment and Violence Prevention Hub</a:t>
            </a:r>
          </a:p>
        </p:txBody>
      </p:sp>
    </p:spTree>
    <p:extLst>
      <p:ext uri="{BB962C8B-B14F-4D97-AF65-F5344CB8AC3E}">
        <p14:creationId xmlns:p14="http://schemas.microsoft.com/office/powerpoint/2010/main" val="3359830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CE2B6B-7FFE-FA46-BED3-31567387080B}" type="slidenum">
              <a:rPr lang="en-US" smtClean="0"/>
              <a:t>3</a:t>
            </a:fld>
            <a:endParaRPr lang="en-US"/>
          </a:p>
        </p:txBody>
      </p:sp>
      <p:sp>
        <p:nvSpPr>
          <p:cNvPr id="3" name="Title 1"/>
          <p:cNvSpPr txBox="1">
            <a:spLocks/>
          </p:cNvSpPr>
          <p:nvPr/>
        </p:nvSpPr>
        <p:spPr>
          <a:xfrm>
            <a:off x="446088" y="277813"/>
            <a:ext cx="8229600" cy="921568"/>
          </a:xfrm>
          <a:prstGeom prst="rect">
            <a:avLst/>
          </a:prstGeom>
        </p:spPr>
        <p:txBody>
          <a:bodyPr vert="horz" lIns="91440" tIns="421200" rIns="91440" bIns="45720" rtlCol="0" anchor="ctr"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b="1" dirty="0">
                <a:latin typeface="Verdana"/>
                <a:cs typeface="Verdana"/>
              </a:rPr>
              <a:t>Introduction to Tripartite Working Groups</a:t>
            </a:r>
            <a:br>
              <a:rPr lang="en-US" sz="2400" b="1" dirty="0">
                <a:latin typeface="Verdana"/>
                <a:cs typeface="Verdana"/>
              </a:rPr>
            </a:br>
            <a:endParaRPr lang="en-US" sz="2400" dirty="0">
              <a:latin typeface="Verdana"/>
              <a:cs typeface="Verdana"/>
            </a:endParaRPr>
          </a:p>
        </p:txBody>
      </p:sp>
      <p:sp>
        <p:nvSpPr>
          <p:cNvPr id="4" name="TextBox 3"/>
          <p:cNvSpPr txBox="1"/>
          <p:nvPr/>
        </p:nvSpPr>
        <p:spPr>
          <a:xfrm>
            <a:off x="446088" y="1308563"/>
            <a:ext cx="8343070" cy="5786199"/>
          </a:xfrm>
          <a:prstGeom prst="rect">
            <a:avLst/>
          </a:prstGeom>
          <a:noFill/>
        </p:spPr>
        <p:txBody>
          <a:bodyPr wrap="square" rtlCol="0">
            <a:spAutoFit/>
          </a:bodyPr>
          <a:lstStyle/>
          <a:p>
            <a:pPr>
              <a:spcAft>
                <a:spcPts val="600"/>
              </a:spcAft>
            </a:pPr>
            <a:endParaRPr lang="en-CA" dirty="0">
              <a:latin typeface="Verdana"/>
              <a:cs typeface="Verdana"/>
            </a:endParaRPr>
          </a:p>
          <a:p>
            <a:pPr marL="285750" indent="-285750">
              <a:spcAft>
                <a:spcPts val="600"/>
              </a:spcAft>
              <a:buFont typeface="Arial" panose="020B0604020202020204" pitchFamily="34" charset="0"/>
              <a:buChar char="•"/>
            </a:pPr>
            <a:r>
              <a:rPr lang="en-CA" dirty="0">
                <a:latin typeface="Verdana"/>
                <a:cs typeface="Verdana"/>
              </a:rPr>
              <a:t>The Labour Program (LP) established two tripartite working groups comprised of government, labour and employer representatives in order to jointly develop the Roster of Investigators and the necessary tools and resources, these working groups included the: </a:t>
            </a:r>
          </a:p>
          <a:p>
            <a:pPr marL="742950" lvl="1" indent="-285750">
              <a:spcAft>
                <a:spcPts val="600"/>
              </a:spcAft>
              <a:buFont typeface="Arial" panose="020B0604020202020204" pitchFamily="34" charset="0"/>
              <a:buChar char="•"/>
            </a:pPr>
            <a:r>
              <a:rPr lang="en-CA" b="1" dirty="0">
                <a:latin typeface="Verdana"/>
                <a:cs typeface="Verdana"/>
              </a:rPr>
              <a:t>Roster of Investigators Working Group</a:t>
            </a:r>
            <a:r>
              <a:rPr lang="en-CA" dirty="0">
                <a:latin typeface="Verdana"/>
                <a:cs typeface="Verdana"/>
              </a:rPr>
              <a:t>, which was established in April 2019 to develop the Roster of Investigators; and, </a:t>
            </a:r>
          </a:p>
          <a:p>
            <a:pPr marL="742950" lvl="1" indent="-285750">
              <a:spcAft>
                <a:spcPts val="600"/>
              </a:spcAft>
              <a:buFont typeface="Arial" panose="020B0604020202020204" pitchFamily="34" charset="0"/>
              <a:buChar char="•"/>
            </a:pPr>
            <a:r>
              <a:rPr lang="en-CA" b="1" dirty="0">
                <a:latin typeface="Verdana"/>
                <a:cs typeface="Verdana"/>
              </a:rPr>
              <a:t>IPG Working Group</a:t>
            </a:r>
            <a:r>
              <a:rPr lang="en-CA" dirty="0">
                <a:latin typeface="Verdana"/>
                <a:cs typeface="Verdana"/>
              </a:rPr>
              <a:t>, which was also established in May 2019 to develop an Interpretation, Policies and Guidelines (IPG) guidance document and other tools and resources to assist with interpreting various aspects of the new harassment and violence legislation.</a:t>
            </a:r>
            <a:br>
              <a:rPr lang="en-CA" dirty="0">
                <a:latin typeface="Verdana"/>
                <a:cs typeface="Verdana"/>
              </a:rPr>
            </a:br>
            <a:r>
              <a:rPr lang="en-CA" dirty="0">
                <a:latin typeface="Verdana"/>
                <a:cs typeface="Verdana"/>
              </a:rPr>
              <a:t> </a:t>
            </a:r>
          </a:p>
          <a:p>
            <a:pPr marL="285750" indent="-285750">
              <a:spcAft>
                <a:spcPts val="600"/>
              </a:spcAft>
              <a:buFont typeface="Arial" panose="020B0604020202020204" pitchFamily="34" charset="0"/>
              <a:buChar char="•"/>
            </a:pPr>
            <a:r>
              <a:rPr lang="en-CA" dirty="0">
                <a:latin typeface="Verdana"/>
                <a:cs typeface="Verdana"/>
              </a:rPr>
              <a:t>The working groups met monthly or biweekly for over the course of 18 months to complete the Roster and the tools and resources. </a:t>
            </a:r>
          </a:p>
          <a:p>
            <a:pPr>
              <a:spcAft>
                <a:spcPts val="600"/>
              </a:spcAft>
            </a:pPr>
            <a:br>
              <a:rPr lang="en-CA" dirty="0">
                <a:latin typeface="Verdana"/>
                <a:cs typeface="Verdana"/>
              </a:rPr>
            </a:br>
            <a:endParaRPr lang="en-CA" dirty="0">
              <a:latin typeface="Verdana"/>
              <a:cs typeface="Verdana"/>
            </a:endParaRPr>
          </a:p>
          <a:p>
            <a:pPr lvl="1"/>
            <a:endParaRPr lang="en-US" sz="16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828836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CE2B6B-7FFE-FA46-BED3-31567387080B}" type="slidenum">
              <a:rPr lang="en-US" smtClean="0"/>
              <a:t>4</a:t>
            </a:fld>
            <a:endParaRPr lang="en-US"/>
          </a:p>
        </p:txBody>
      </p:sp>
      <p:sp>
        <p:nvSpPr>
          <p:cNvPr id="3" name="Title 1"/>
          <p:cNvSpPr txBox="1">
            <a:spLocks/>
          </p:cNvSpPr>
          <p:nvPr/>
        </p:nvSpPr>
        <p:spPr>
          <a:xfrm>
            <a:off x="446088" y="277813"/>
            <a:ext cx="8229600" cy="921568"/>
          </a:xfrm>
          <a:prstGeom prst="rect">
            <a:avLst/>
          </a:prstGeom>
        </p:spPr>
        <p:txBody>
          <a:bodyPr vert="horz" lIns="91440" tIns="421200" rIns="91440" bIns="45720" rtlCol="0" anchor="ctr"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b="1" dirty="0">
                <a:latin typeface="Verdana"/>
                <a:cs typeface="Verdana"/>
              </a:rPr>
              <a:t>Roster of Investigators Working Group</a:t>
            </a:r>
            <a:br>
              <a:rPr lang="en-US" sz="2400" b="1" dirty="0">
                <a:latin typeface="Verdana"/>
                <a:cs typeface="Verdana"/>
              </a:rPr>
            </a:br>
            <a:endParaRPr lang="en-US" sz="2400" dirty="0">
              <a:latin typeface="Verdana"/>
              <a:cs typeface="Verdana"/>
            </a:endParaRPr>
          </a:p>
        </p:txBody>
      </p:sp>
      <p:sp>
        <p:nvSpPr>
          <p:cNvPr id="4" name="TextBox 3"/>
          <p:cNvSpPr txBox="1"/>
          <p:nvPr/>
        </p:nvSpPr>
        <p:spPr>
          <a:xfrm>
            <a:off x="446088" y="1308563"/>
            <a:ext cx="8343070" cy="5847755"/>
          </a:xfrm>
          <a:prstGeom prst="rect">
            <a:avLst/>
          </a:prstGeom>
          <a:noFill/>
        </p:spPr>
        <p:txBody>
          <a:bodyPr wrap="square" rtlCol="0">
            <a:spAutoFit/>
          </a:bodyPr>
          <a:lstStyle/>
          <a:p>
            <a:pPr marL="285750" lvl="0" indent="-285750" fontAlgn="base" hangingPunct="0">
              <a:buFont typeface="Arial" panose="020B0604020202020204" pitchFamily="34" charset="0"/>
              <a:buChar char="•"/>
            </a:pPr>
            <a:r>
              <a:rPr lang="en-CA" dirty="0">
                <a:latin typeface="Verdana" panose="020B0604030504040204" pitchFamily="34" charset="0"/>
                <a:ea typeface="Verdana" panose="020B0604030504040204" pitchFamily="34" charset="0"/>
              </a:rPr>
              <a:t>The LP worked with employer and union stakeholders to develop a Roster of Investigators (the Roster) that is hosted in the Canadian Centre of Occupational Health and Safety (CCOHS) website. </a:t>
            </a:r>
            <a:br>
              <a:rPr lang="en-CA" dirty="0">
                <a:latin typeface="Verdana" panose="020B0604030504040204" pitchFamily="34" charset="0"/>
                <a:ea typeface="Verdana" panose="020B0604030504040204" pitchFamily="34" charset="0"/>
              </a:rPr>
            </a:br>
            <a:endParaRPr lang="en-CA" dirty="0">
              <a:latin typeface="Verdana" panose="020B0604030504040204" pitchFamily="34" charset="0"/>
              <a:ea typeface="Verdana" panose="020B0604030504040204" pitchFamily="34" charset="0"/>
            </a:endParaRPr>
          </a:p>
          <a:p>
            <a:pPr marL="285750" lvl="0" indent="-285750" fontAlgn="base" hangingPunct="0">
              <a:buFont typeface="Arial" panose="020B0604020202020204" pitchFamily="34" charset="0"/>
              <a:buChar char="•"/>
            </a:pPr>
            <a:r>
              <a:rPr lang="en-US" dirty="0">
                <a:latin typeface="Verdana" panose="020B0604030504040204" pitchFamily="34" charset="0"/>
                <a:ea typeface="Verdana" panose="020B0604030504040204" pitchFamily="34" charset="0"/>
              </a:rPr>
              <a:t>The purpose of the Roster is to facilitate the engagement of qualified, professional investigators to investigate occurrences of harassment and violence where a notice of an occurrence has been submitted, the resolution process has been initiated and the principal party wishes to proceed with an investigation. </a:t>
            </a:r>
          </a:p>
          <a:p>
            <a:pPr marL="285750" lvl="0" indent="-285750" fontAlgn="base" hangingPunct="0">
              <a:buFont typeface="Arial" panose="020B0604020202020204" pitchFamily="34" charset="0"/>
              <a:buChar char="•"/>
            </a:pPr>
            <a:endParaRPr lang="en-US"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rPr>
              <a:t>The Roster is intended for use only as a list of last resort where: </a:t>
            </a:r>
            <a:endParaRPr lang="en-CA" dirty="0">
              <a:latin typeface="Verdana" panose="020B0604030504040204" pitchFamily="34" charset="0"/>
              <a:ea typeface="Verdana" panose="020B0604030504040204" pitchFamily="34" charset="0"/>
            </a:endParaRPr>
          </a:p>
          <a:p>
            <a:pPr marL="742950" lvl="1" indent="-285750">
              <a:buFont typeface="Arial" panose="020B0604020202020204" pitchFamily="34" charset="0"/>
              <a:buChar char="•"/>
            </a:pPr>
            <a:r>
              <a:rPr lang="en-US" dirty="0">
                <a:latin typeface="Verdana" panose="020B0604030504040204" pitchFamily="34" charset="0"/>
                <a:ea typeface="Verdana" panose="020B0604030504040204" pitchFamily="34" charset="0"/>
              </a:rPr>
              <a:t>a jointly-developed list of investigators has not been established by the employer and their applicable partner; </a:t>
            </a:r>
            <a:r>
              <a:rPr lang="en-CA" dirty="0">
                <a:latin typeface="Verdana" panose="020B0604030504040204" pitchFamily="34" charset="0"/>
                <a:ea typeface="Verdana" panose="020B0604030504040204" pitchFamily="34" charset="0"/>
              </a:rPr>
              <a:t>and,</a:t>
            </a:r>
          </a:p>
          <a:p>
            <a:pPr marL="742950" lvl="1" indent="-285750">
              <a:buFont typeface="Arial" panose="020B0604020202020204" pitchFamily="34" charset="0"/>
              <a:buChar char="•"/>
            </a:pPr>
            <a:r>
              <a:rPr lang="en-US" dirty="0">
                <a:latin typeface="Verdana" panose="020B0604030504040204" pitchFamily="34" charset="0"/>
                <a:ea typeface="Verdana" panose="020B0604030504040204" pitchFamily="34" charset="0"/>
              </a:rPr>
              <a:t>the employer or designated recipient, principal party and responding party are unable to achieve consensus on who should be selected to act as an investigator within 60 days of the employer providing the notice of an investigation. </a:t>
            </a:r>
            <a:br>
              <a:rPr lang="en-US" dirty="0">
                <a:latin typeface="Verdana" panose="020B0604030504040204" pitchFamily="34" charset="0"/>
                <a:ea typeface="Verdana" panose="020B0604030504040204" pitchFamily="34" charset="0"/>
              </a:rPr>
            </a:br>
            <a:br>
              <a:rPr lang="en-US" dirty="0">
                <a:latin typeface="Verdana" panose="020B0604030504040204" pitchFamily="34" charset="0"/>
                <a:ea typeface="Verdana" panose="020B0604030504040204" pitchFamily="34" charset="0"/>
              </a:rPr>
            </a:br>
            <a:br>
              <a:rPr lang="en-US" dirty="0">
                <a:latin typeface="Verdana" panose="020B0604030504040204" pitchFamily="34" charset="0"/>
                <a:ea typeface="Verdana" panose="020B0604030504040204" pitchFamily="34" charset="0"/>
              </a:rPr>
            </a:br>
            <a:br>
              <a:rPr lang="en-CA" sz="1600" dirty="0">
                <a:latin typeface="Verdana" panose="020B0604030504040204" pitchFamily="34" charset="0"/>
                <a:ea typeface="Verdana" panose="020B0604030504040204" pitchFamily="34" charset="0"/>
              </a:rPr>
            </a:br>
            <a:endParaRPr lang="en-CA" sz="16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727886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CE2B6B-7FFE-FA46-BED3-31567387080B}" type="slidenum">
              <a:rPr lang="en-US" smtClean="0"/>
              <a:t>5</a:t>
            </a:fld>
            <a:endParaRPr lang="en-US"/>
          </a:p>
        </p:txBody>
      </p:sp>
      <p:sp>
        <p:nvSpPr>
          <p:cNvPr id="3" name="Title 1"/>
          <p:cNvSpPr txBox="1">
            <a:spLocks/>
          </p:cNvSpPr>
          <p:nvPr/>
        </p:nvSpPr>
        <p:spPr>
          <a:xfrm>
            <a:off x="446088" y="277813"/>
            <a:ext cx="8229600" cy="921568"/>
          </a:xfrm>
          <a:prstGeom prst="rect">
            <a:avLst/>
          </a:prstGeom>
        </p:spPr>
        <p:txBody>
          <a:bodyPr vert="horz" lIns="91440" tIns="421200" rIns="91440" bIns="45720" rtlCol="0" anchor="ctr"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b="1" dirty="0">
                <a:latin typeface="Verdana"/>
                <a:cs typeface="Verdana"/>
              </a:rPr>
              <a:t>Roster of Investigators Working Group</a:t>
            </a:r>
            <a:br>
              <a:rPr lang="en-US" sz="2400" b="1" dirty="0">
                <a:latin typeface="Verdana"/>
                <a:cs typeface="Verdana"/>
              </a:rPr>
            </a:br>
            <a:endParaRPr lang="en-US" sz="2400" dirty="0">
              <a:latin typeface="Verdana"/>
              <a:cs typeface="Verdana"/>
            </a:endParaRPr>
          </a:p>
        </p:txBody>
      </p:sp>
      <p:sp>
        <p:nvSpPr>
          <p:cNvPr id="4" name="TextBox 3"/>
          <p:cNvSpPr txBox="1"/>
          <p:nvPr/>
        </p:nvSpPr>
        <p:spPr>
          <a:xfrm>
            <a:off x="446088" y="1308563"/>
            <a:ext cx="8343070" cy="5047536"/>
          </a:xfrm>
          <a:prstGeom prst="rect">
            <a:avLst/>
          </a:prstGeom>
          <a:noFill/>
        </p:spPr>
        <p:txBody>
          <a:bodyPr wrap="square" rtlCol="0">
            <a:spAutoFit/>
          </a:bodyPr>
          <a:lstStyle/>
          <a:p>
            <a:pPr lvl="0" fontAlgn="base" hangingPunct="0"/>
            <a:endParaRPr lang="en-CA" sz="1600" dirty="0">
              <a:latin typeface="Verdana" panose="020B0604030504040204" pitchFamily="34" charset="0"/>
              <a:ea typeface="Verdana" panose="020B0604030504040204" pitchFamily="34" charset="0"/>
            </a:endParaRPr>
          </a:p>
          <a:p>
            <a:pPr marL="285750" lvl="0" indent="-285750" fontAlgn="base" hangingPunct="0">
              <a:buFont typeface="Arial" panose="020B0604020202020204" pitchFamily="34" charset="0"/>
              <a:buChar char="•"/>
            </a:pPr>
            <a:r>
              <a:rPr lang="en-CA" dirty="0">
                <a:latin typeface="Verdana" panose="020B0604030504040204" pitchFamily="34" charset="0"/>
                <a:ea typeface="Verdana" panose="020B0604030504040204" pitchFamily="34" charset="0"/>
              </a:rPr>
              <a:t>The Working Group designed the criteria and process to screen candidates, launched its first call-out in January 2020, and conducted a final review of the list of candidates.</a:t>
            </a:r>
            <a:br>
              <a:rPr lang="en-CA" dirty="0">
                <a:latin typeface="Verdana" panose="020B0604030504040204" pitchFamily="34" charset="0"/>
                <a:ea typeface="Verdana" panose="020B0604030504040204" pitchFamily="34" charset="0"/>
              </a:rPr>
            </a:br>
            <a:endParaRPr lang="en-CA" dirty="0">
              <a:latin typeface="Verdana" panose="020B0604030504040204" pitchFamily="34" charset="0"/>
              <a:ea typeface="Verdana" panose="020B0604030504040204" pitchFamily="34" charset="0"/>
            </a:endParaRPr>
          </a:p>
          <a:p>
            <a:pPr marL="285750" lvl="0" indent="-285750" fontAlgn="base" hangingPunct="0">
              <a:buFont typeface="Arial" panose="020B0604020202020204" pitchFamily="34" charset="0"/>
              <a:buChar char="•"/>
            </a:pPr>
            <a:r>
              <a:rPr lang="en-CA" dirty="0">
                <a:latin typeface="Verdana" panose="020B0604030504040204" pitchFamily="34" charset="0"/>
                <a:ea typeface="Verdana" panose="020B0604030504040204" pitchFamily="34" charset="0"/>
              </a:rPr>
              <a:t>The Roster became available in January 2021 and it has 75 investigators with language profiles in both Official Languages -English and French across 9 provinces and territories. </a:t>
            </a:r>
            <a:br>
              <a:rPr lang="en-CA" dirty="0">
                <a:latin typeface="Verdana" panose="020B0604030504040204" pitchFamily="34" charset="0"/>
                <a:ea typeface="Verdana" panose="020B0604030504040204" pitchFamily="34" charset="0"/>
              </a:rPr>
            </a:br>
            <a:endParaRPr lang="en-CA" dirty="0">
              <a:latin typeface="Verdana" panose="020B0604030504040204" pitchFamily="34" charset="0"/>
              <a:ea typeface="Verdana" panose="020B0604030504040204" pitchFamily="34" charset="0"/>
            </a:endParaRPr>
          </a:p>
          <a:p>
            <a:pPr marL="285750" lvl="0" indent="-285750" fontAlgn="base" hangingPunct="0">
              <a:buFont typeface="Arial" panose="020B0604020202020204" pitchFamily="34" charset="0"/>
              <a:buChar char="•"/>
            </a:pPr>
            <a:r>
              <a:rPr lang="en-CA" dirty="0">
                <a:latin typeface="Verdana" panose="020B0604030504040204" pitchFamily="34" charset="0"/>
                <a:ea typeface="Verdana" panose="020B0604030504040204" pitchFamily="34" charset="0"/>
              </a:rPr>
              <a:t>Next call out for additional Roster of Investigators will commence in late 2021 to early 2022. </a:t>
            </a:r>
          </a:p>
          <a:p>
            <a:pPr marL="285750" lvl="0" indent="-285750" fontAlgn="base" hangingPunct="0">
              <a:buFont typeface="Arial" panose="020B0604020202020204" pitchFamily="34" charset="0"/>
              <a:buChar char="•"/>
            </a:pPr>
            <a:endParaRPr lang="en-CA" dirty="0">
              <a:latin typeface="Verdana" panose="020B0604030504040204" pitchFamily="34" charset="0"/>
              <a:ea typeface="Verdana" panose="020B0604030504040204" pitchFamily="34" charset="0"/>
            </a:endParaRPr>
          </a:p>
          <a:p>
            <a:pPr marL="285750" lvl="0" indent="-285750" fontAlgn="base" hangingPunct="0">
              <a:buFont typeface="Arial" panose="020B0604020202020204" pitchFamily="34" charset="0"/>
              <a:buChar char="•"/>
            </a:pPr>
            <a:r>
              <a:rPr lang="en-CA" dirty="0">
                <a:latin typeface="Verdana" panose="020B0604030504040204" pitchFamily="34" charset="0"/>
                <a:ea typeface="Verdana" panose="020B0604030504040204" pitchFamily="34" charset="0"/>
              </a:rPr>
              <a:t>After the second call out the LP is expecting to reach 200 investigators on the Roster. </a:t>
            </a:r>
            <a:br>
              <a:rPr lang="en-CA" dirty="0">
                <a:solidFill>
                  <a:srgbClr val="FF0000"/>
                </a:solidFill>
                <a:latin typeface="Verdana" panose="020B0604030504040204" pitchFamily="34" charset="0"/>
                <a:ea typeface="Verdana" panose="020B0604030504040204" pitchFamily="34" charset="0"/>
              </a:rPr>
            </a:br>
            <a:endParaRPr lang="en-CA" dirty="0">
              <a:solidFill>
                <a:srgbClr val="FF0000"/>
              </a:solidFill>
              <a:latin typeface="Verdana" panose="020B0604030504040204" pitchFamily="34" charset="0"/>
              <a:ea typeface="Verdana" panose="020B0604030504040204" pitchFamily="34" charset="0"/>
            </a:endParaRPr>
          </a:p>
          <a:p>
            <a:pPr marL="285750" lvl="0" indent="-285750" fontAlgn="base" hangingPunct="0">
              <a:buFont typeface="Arial" panose="020B0604020202020204" pitchFamily="34" charset="0"/>
              <a:buChar char="•"/>
            </a:pPr>
            <a:r>
              <a:rPr lang="en-CA" dirty="0">
                <a:latin typeface="Verdana" panose="020B0604030504040204" pitchFamily="34" charset="0"/>
                <a:ea typeface="Verdana" panose="020B0604030504040204" pitchFamily="34" charset="0"/>
              </a:rPr>
              <a:t>The Roster can be accessed at the following link: </a:t>
            </a:r>
            <a:r>
              <a:rPr lang="en-CA" dirty="0">
                <a:latin typeface="Verdana" panose="020B0604030504040204" pitchFamily="34" charset="0"/>
                <a:ea typeface="Verdana" panose="020B0604030504040204" pitchFamily="34" charset="0"/>
                <a:hlinkClick r:id="rId3"/>
              </a:rPr>
              <a:t>https://investigator-enqueteur.ccohs-cchst.ca/#/</a:t>
            </a:r>
            <a:r>
              <a:rPr lang="en-CA" dirty="0">
                <a:latin typeface="Verdana" panose="020B0604030504040204" pitchFamily="34" charset="0"/>
                <a:ea typeface="Verdana" panose="020B0604030504040204" pitchFamily="34" charset="0"/>
              </a:rPr>
              <a:t> </a:t>
            </a:r>
          </a:p>
          <a:p>
            <a:r>
              <a:rPr lang="en-CA" b="1" dirty="0">
                <a:latin typeface="Verdana" panose="020B0604030504040204" pitchFamily="34" charset="0"/>
                <a:ea typeface="Verdana" panose="020B0604030504040204" pitchFamily="34" charset="0"/>
              </a:rPr>
              <a:t> </a:t>
            </a:r>
            <a:endParaRPr lang="en-CA"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159940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CE2B6B-7FFE-FA46-BED3-31567387080B}" type="slidenum">
              <a:rPr lang="en-US" smtClean="0"/>
              <a:t>6</a:t>
            </a:fld>
            <a:endParaRPr lang="en-US"/>
          </a:p>
        </p:txBody>
      </p:sp>
      <p:sp>
        <p:nvSpPr>
          <p:cNvPr id="3" name="Title 1"/>
          <p:cNvSpPr txBox="1">
            <a:spLocks/>
          </p:cNvSpPr>
          <p:nvPr/>
        </p:nvSpPr>
        <p:spPr>
          <a:xfrm>
            <a:off x="446088" y="277813"/>
            <a:ext cx="8229600" cy="921568"/>
          </a:xfrm>
          <a:prstGeom prst="rect">
            <a:avLst/>
          </a:prstGeom>
        </p:spPr>
        <p:txBody>
          <a:bodyPr vert="horz" lIns="91440" tIns="421200" rIns="91440" bIns="45720" rtlCol="0" anchor="ctr"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b="1" dirty="0">
                <a:latin typeface="Verdana"/>
                <a:cs typeface="Verdana"/>
              </a:rPr>
              <a:t>Screening Process of Investigators for Rosters </a:t>
            </a:r>
            <a:br>
              <a:rPr lang="en-US" sz="2400" b="1" dirty="0">
                <a:latin typeface="Verdana"/>
                <a:cs typeface="Verdana"/>
              </a:rPr>
            </a:br>
            <a:endParaRPr lang="en-US" sz="2400" dirty="0">
              <a:latin typeface="Verdana"/>
              <a:cs typeface="Verdana"/>
            </a:endParaRPr>
          </a:p>
        </p:txBody>
      </p:sp>
      <p:sp>
        <p:nvSpPr>
          <p:cNvPr id="4" name="TextBox 3"/>
          <p:cNvSpPr txBox="1"/>
          <p:nvPr/>
        </p:nvSpPr>
        <p:spPr>
          <a:xfrm>
            <a:off x="446088" y="1308563"/>
            <a:ext cx="8343070" cy="5078313"/>
          </a:xfrm>
          <a:prstGeom prst="rect">
            <a:avLst/>
          </a:prstGeom>
          <a:noFill/>
        </p:spPr>
        <p:txBody>
          <a:bodyPr wrap="square" rtlCol="0">
            <a:spAutoFit/>
          </a:bodyPr>
          <a:lstStyle/>
          <a:p>
            <a:pPr marL="285750" lvl="0" indent="-285750" fontAlgn="base" hangingPunct="0">
              <a:buFont typeface="Arial" panose="020B0604020202020204" pitchFamily="34" charset="0"/>
              <a:buChar char="•"/>
            </a:pPr>
            <a:r>
              <a:rPr lang="en-CA" dirty="0">
                <a:latin typeface="Verdana" panose="020B0604030504040204" pitchFamily="34" charset="0"/>
                <a:ea typeface="Verdana" panose="020B0604030504040204" pitchFamily="34" charset="0"/>
              </a:rPr>
              <a:t>First Call out 2020-2021</a:t>
            </a:r>
          </a:p>
          <a:p>
            <a:pPr marL="742950" lvl="1" indent="-285750">
              <a:buFont typeface="Arial" panose="020B0604020202020204" pitchFamily="34" charset="0"/>
              <a:buChar char="•"/>
            </a:pPr>
            <a:r>
              <a:rPr lang="en-CA" dirty="0">
                <a:latin typeface="Verdana" panose="020B0604030504040204" pitchFamily="34" charset="0"/>
                <a:ea typeface="Verdana" panose="020B0604030504040204" pitchFamily="34" charset="0"/>
              </a:rPr>
              <a:t>Pre-screening of candidates </a:t>
            </a:r>
          </a:p>
          <a:p>
            <a:pPr marL="742950" lvl="1" indent="-285750">
              <a:buFont typeface="Arial" panose="020B0604020202020204" pitchFamily="34" charset="0"/>
              <a:buChar char="•"/>
            </a:pPr>
            <a:r>
              <a:rPr lang="en-CA" dirty="0">
                <a:latin typeface="Verdana" panose="020B0604030504040204" pitchFamily="34" charset="0"/>
                <a:ea typeface="Verdana" panose="020B0604030504040204" pitchFamily="34" charset="0"/>
              </a:rPr>
              <a:t>Application of exams to assess candidates’ knowledge of the </a:t>
            </a:r>
            <a:r>
              <a:rPr lang="en-CA" i="1" dirty="0">
                <a:latin typeface="Verdana" panose="020B0604030504040204" pitchFamily="34" charset="0"/>
                <a:ea typeface="Verdana" panose="020B0604030504040204" pitchFamily="34" charset="0"/>
              </a:rPr>
              <a:t>Canada Labour Code</a:t>
            </a:r>
            <a:r>
              <a:rPr lang="en-CA" dirty="0">
                <a:latin typeface="Verdana" panose="020B0604030504040204" pitchFamily="34" charset="0"/>
                <a:ea typeface="Verdana" panose="020B0604030504040204" pitchFamily="34" charset="0"/>
              </a:rPr>
              <a:t> and the </a:t>
            </a:r>
            <a:r>
              <a:rPr lang="en-CA" i="1" dirty="0">
                <a:latin typeface="Verdana" panose="020B0604030504040204" pitchFamily="34" charset="0"/>
                <a:ea typeface="Verdana" panose="020B0604030504040204" pitchFamily="34" charset="0"/>
              </a:rPr>
              <a:t>Work Place Harassment and Violence Prevention Regulations</a:t>
            </a:r>
            <a:endParaRPr lang="en-CA" dirty="0">
              <a:latin typeface="Verdana" panose="020B0604030504040204" pitchFamily="34" charset="0"/>
              <a:ea typeface="Verdana" panose="020B0604030504040204" pitchFamily="34" charset="0"/>
            </a:endParaRPr>
          </a:p>
          <a:p>
            <a:pPr marL="742950" lvl="1" indent="-285750">
              <a:buFont typeface="Arial" panose="020B0604020202020204" pitchFamily="34" charset="0"/>
              <a:buChar char="•"/>
            </a:pPr>
            <a:r>
              <a:rPr lang="en-CA" dirty="0">
                <a:latin typeface="Verdana" panose="020B0604030504040204" pitchFamily="34" charset="0"/>
                <a:ea typeface="Verdana" panose="020B0604030504040204" pitchFamily="34" charset="0"/>
              </a:rPr>
              <a:t>Assessment of candidates’ ability to conduct a workplace investigation and produce a written report</a:t>
            </a:r>
          </a:p>
          <a:p>
            <a:pPr marL="742950" lvl="1" indent="-285750">
              <a:buFont typeface="Arial" panose="020B0604020202020204" pitchFamily="34" charset="0"/>
              <a:buChar char="•"/>
            </a:pPr>
            <a:r>
              <a:rPr lang="en-CA" dirty="0">
                <a:latin typeface="Verdana" panose="020B0604030504040204" pitchFamily="34" charset="0"/>
                <a:ea typeface="Verdana" panose="020B0604030504040204" pitchFamily="34" charset="0"/>
              </a:rPr>
              <a:t>Two reference checks</a:t>
            </a:r>
            <a:br>
              <a:rPr lang="en-CA" dirty="0"/>
            </a:br>
            <a:endParaRPr lang="en-CA" dirty="0"/>
          </a:p>
          <a:p>
            <a:pPr marL="285750" indent="-285750">
              <a:buFont typeface="Arial" panose="020B0604020202020204" pitchFamily="34" charset="0"/>
              <a:buChar char="•"/>
            </a:pPr>
            <a:r>
              <a:rPr lang="en-CA" b="1" dirty="0"/>
              <a:t> </a:t>
            </a:r>
            <a:r>
              <a:rPr lang="en-CA" dirty="0">
                <a:latin typeface="Verdana" panose="020B0604030504040204" pitchFamily="34" charset="0"/>
                <a:ea typeface="Verdana" panose="020B0604030504040204" pitchFamily="34" charset="0"/>
              </a:rPr>
              <a:t>Second Call-Out 2021-2022</a:t>
            </a:r>
          </a:p>
          <a:p>
            <a:pPr marL="742950" lvl="1" indent="-285750">
              <a:buFont typeface="Arial" panose="020B0604020202020204" pitchFamily="34" charset="0"/>
              <a:buChar char="•"/>
            </a:pPr>
            <a:r>
              <a:rPr lang="en-CA" dirty="0">
                <a:latin typeface="Verdana" panose="020B0604030504040204" pitchFamily="34" charset="0"/>
                <a:ea typeface="Verdana" panose="020B0604030504040204" pitchFamily="34" charset="0"/>
              </a:rPr>
              <a:t>The LP and the Roster of Investigators Working Group are currently discussing the results and lessons learned from the first call-out. </a:t>
            </a:r>
          </a:p>
          <a:p>
            <a:pPr marL="742950" lvl="1" indent="-285750">
              <a:buFont typeface="Arial" panose="020B0604020202020204" pitchFamily="34" charset="0"/>
              <a:buChar char="•"/>
            </a:pPr>
            <a:r>
              <a:rPr lang="en-CA" dirty="0">
                <a:latin typeface="Verdana" panose="020B0604030504040204" pitchFamily="34" charset="0"/>
                <a:ea typeface="Verdana" panose="020B0604030504040204" pitchFamily="34" charset="0"/>
              </a:rPr>
              <a:t>New approaches and objectives will also be identified in their meetings.</a:t>
            </a:r>
          </a:p>
          <a:p>
            <a:pPr marL="742950" lvl="1" indent="-285750">
              <a:buFont typeface="Arial" panose="020B0604020202020204" pitchFamily="34" charset="0"/>
              <a:buChar char="•"/>
            </a:pPr>
            <a:r>
              <a:rPr lang="en-CA" dirty="0">
                <a:latin typeface="Verdana" panose="020B0604030504040204" pitchFamily="34" charset="0"/>
                <a:ea typeface="Verdana" panose="020B0604030504040204" pitchFamily="34" charset="0"/>
              </a:rPr>
              <a:t>Hence, the selection process and eligibility criteria used in the 2020-21 call out are subject to change.</a:t>
            </a:r>
          </a:p>
          <a:p>
            <a:endParaRPr lang="en-CA" dirty="0"/>
          </a:p>
        </p:txBody>
      </p:sp>
    </p:spTree>
    <p:extLst>
      <p:ext uri="{BB962C8B-B14F-4D97-AF65-F5344CB8AC3E}">
        <p14:creationId xmlns:p14="http://schemas.microsoft.com/office/powerpoint/2010/main" val="1284046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CE2B6B-7FFE-FA46-BED3-31567387080B}" type="slidenum">
              <a:rPr lang="en-US" smtClean="0"/>
              <a:t>7</a:t>
            </a:fld>
            <a:endParaRPr lang="en-US"/>
          </a:p>
        </p:txBody>
      </p:sp>
      <p:sp>
        <p:nvSpPr>
          <p:cNvPr id="3" name="Title 1"/>
          <p:cNvSpPr txBox="1">
            <a:spLocks/>
          </p:cNvSpPr>
          <p:nvPr/>
        </p:nvSpPr>
        <p:spPr>
          <a:xfrm>
            <a:off x="446088" y="277813"/>
            <a:ext cx="8229600" cy="921568"/>
          </a:xfrm>
          <a:prstGeom prst="rect">
            <a:avLst/>
          </a:prstGeom>
        </p:spPr>
        <p:txBody>
          <a:bodyPr vert="horz" lIns="91440" tIns="421200" rIns="91440" bIns="45720" rtlCol="0" anchor="ctr"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b="1" dirty="0">
                <a:latin typeface="Verdana"/>
                <a:cs typeface="Verdana"/>
              </a:rPr>
              <a:t>IPG Working Group</a:t>
            </a:r>
            <a:br>
              <a:rPr lang="en-US" sz="2400" b="1" dirty="0">
                <a:latin typeface="Verdana"/>
                <a:cs typeface="Verdana"/>
              </a:rPr>
            </a:br>
            <a:endParaRPr lang="en-US" sz="2400" dirty="0">
              <a:latin typeface="Verdana"/>
              <a:cs typeface="Verdana"/>
            </a:endParaRPr>
          </a:p>
        </p:txBody>
      </p:sp>
      <p:sp>
        <p:nvSpPr>
          <p:cNvPr id="4" name="TextBox 3"/>
          <p:cNvSpPr txBox="1"/>
          <p:nvPr/>
        </p:nvSpPr>
        <p:spPr>
          <a:xfrm>
            <a:off x="389353" y="1308563"/>
            <a:ext cx="8343070" cy="3693319"/>
          </a:xfrm>
          <a:prstGeom prst="rect">
            <a:avLst/>
          </a:prstGeom>
          <a:noFill/>
        </p:spPr>
        <p:txBody>
          <a:bodyPr wrap="square" rtlCol="0">
            <a:spAutoFit/>
          </a:bodyPr>
          <a:lstStyle/>
          <a:p>
            <a:pPr marL="285750" lvl="0" indent="-285750" fontAlgn="base" hangingPunct="0">
              <a:buFont typeface="Arial" panose="020B0604020202020204" pitchFamily="34" charset="0"/>
              <a:buChar char="•"/>
            </a:pPr>
            <a:r>
              <a:rPr lang="en-CA" dirty="0">
                <a:latin typeface="Verdana" panose="020B0604030504040204" pitchFamily="34" charset="0"/>
                <a:ea typeface="Verdana" panose="020B0604030504040204" pitchFamily="34" charset="0"/>
              </a:rPr>
              <a:t>The LP worked with employer and union stakeholders to develop an Interpretation, Policies and Guidelines (IPG) document and other tools and resources to assist federally regulated employers and employees with interpreting, implementing and applying the new harassment and violence legislation. </a:t>
            </a:r>
            <a:br>
              <a:rPr lang="en-CA" dirty="0">
                <a:latin typeface="Verdana" panose="020B0604030504040204" pitchFamily="34" charset="0"/>
                <a:ea typeface="Verdana" panose="020B0604030504040204" pitchFamily="34" charset="0"/>
              </a:rPr>
            </a:br>
            <a:endParaRPr lang="en-CA" dirty="0">
              <a:latin typeface="Verdana" panose="020B0604030504040204" pitchFamily="34" charset="0"/>
              <a:ea typeface="Verdana" panose="020B0604030504040204" pitchFamily="34" charset="0"/>
            </a:endParaRPr>
          </a:p>
          <a:p>
            <a:pPr marL="285750" lvl="0" indent="-285750">
              <a:buFont typeface="Arial" panose="020B0604020202020204" pitchFamily="34" charset="0"/>
              <a:buChar char="•"/>
            </a:pPr>
            <a:r>
              <a:rPr lang="en-CA" dirty="0">
                <a:latin typeface="Verdana" panose="020B0604030504040204" pitchFamily="34" charset="0"/>
                <a:ea typeface="Verdana" panose="020B0604030504040204" pitchFamily="34" charset="0"/>
              </a:rPr>
              <a:t>The purpose of the IPG is to ensure that the new harassment and violence legislation is interpreted consistently and that programs are delivered effectively across the country by Labour Program employees trained in the interpretation of regulatory requirements.</a:t>
            </a:r>
            <a:r>
              <a:rPr lang="en-CA" dirty="0">
                <a:solidFill>
                  <a:srgbClr val="FF0000"/>
                </a:solidFill>
                <a:latin typeface="Verdana" panose="020B0604030504040204" pitchFamily="34" charset="0"/>
                <a:ea typeface="Verdana" panose="020B0604030504040204" pitchFamily="34" charset="0"/>
              </a:rPr>
              <a:t>  </a:t>
            </a:r>
            <a:br>
              <a:rPr lang="en-CA" dirty="0">
                <a:solidFill>
                  <a:srgbClr val="FF0000"/>
                </a:solidFill>
                <a:latin typeface="Verdana" panose="020B0604030504040204" pitchFamily="34" charset="0"/>
                <a:ea typeface="Verdana" panose="020B0604030504040204" pitchFamily="34" charset="0"/>
              </a:rPr>
            </a:br>
            <a:endParaRPr lang="en-CA" dirty="0">
              <a:solidFill>
                <a:srgbClr val="FF0000"/>
              </a:solidFill>
              <a:latin typeface="Verdana" panose="020B0604030504040204" pitchFamily="34" charset="0"/>
              <a:ea typeface="Verdana" panose="020B0604030504040204" pitchFamily="34" charset="0"/>
            </a:endParaRPr>
          </a:p>
          <a:p>
            <a:pPr marL="285750" lvl="0" indent="-285750">
              <a:buFont typeface="Arial" panose="020B0604020202020204" pitchFamily="34" charset="0"/>
              <a:buChar char="•"/>
            </a:pPr>
            <a:r>
              <a:rPr lang="en-CA" dirty="0">
                <a:latin typeface="Verdana" panose="020B0604030504040204" pitchFamily="34" charset="0"/>
                <a:ea typeface="Verdana" panose="020B0604030504040204" pitchFamily="34" charset="0"/>
              </a:rPr>
              <a:t>The IPG is based on stakeholder needs and feedback, is easily accessible online and is written in plain language.</a:t>
            </a:r>
          </a:p>
        </p:txBody>
      </p:sp>
    </p:spTree>
    <p:extLst>
      <p:ext uri="{BB962C8B-B14F-4D97-AF65-F5344CB8AC3E}">
        <p14:creationId xmlns:p14="http://schemas.microsoft.com/office/powerpoint/2010/main" val="3586410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CE2B6B-7FFE-FA46-BED3-31567387080B}" type="slidenum">
              <a:rPr lang="en-US" smtClean="0"/>
              <a:t>8</a:t>
            </a:fld>
            <a:endParaRPr lang="en-US"/>
          </a:p>
        </p:txBody>
      </p:sp>
      <p:sp>
        <p:nvSpPr>
          <p:cNvPr id="3" name="Title 1"/>
          <p:cNvSpPr txBox="1">
            <a:spLocks/>
          </p:cNvSpPr>
          <p:nvPr/>
        </p:nvSpPr>
        <p:spPr>
          <a:xfrm>
            <a:off x="446088" y="277813"/>
            <a:ext cx="8229600" cy="921568"/>
          </a:xfrm>
          <a:prstGeom prst="rect">
            <a:avLst/>
          </a:prstGeom>
        </p:spPr>
        <p:txBody>
          <a:bodyPr vert="horz" lIns="91440" tIns="421200" rIns="91440" bIns="45720" rtlCol="0" anchor="ctr"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b="1" dirty="0">
                <a:latin typeface="Verdana"/>
                <a:cs typeface="Verdana"/>
              </a:rPr>
              <a:t>IPG Working Group Cont’d </a:t>
            </a:r>
            <a:br>
              <a:rPr lang="en-US" sz="2400" b="1" dirty="0">
                <a:latin typeface="Verdana"/>
                <a:cs typeface="Verdana"/>
              </a:rPr>
            </a:br>
            <a:endParaRPr lang="en-US" sz="2400" dirty="0">
              <a:latin typeface="Verdana"/>
              <a:cs typeface="Verdana"/>
            </a:endParaRPr>
          </a:p>
        </p:txBody>
      </p:sp>
      <p:sp>
        <p:nvSpPr>
          <p:cNvPr id="4" name="TextBox 3"/>
          <p:cNvSpPr txBox="1"/>
          <p:nvPr/>
        </p:nvSpPr>
        <p:spPr>
          <a:xfrm>
            <a:off x="389353" y="1308563"/>
            <a:ext cx="8343070" cy="5355312"/>
          </a:xfrm>
          <a:prstGeom prst="rect">
            <a:avLst/>
          </a:prstGeom>
          <a:noFill/>
        </p:spPr>
        <p:txBody>
          <a:bodyPr wrap="square" rtlCol="0">
            <a:spAutoFit/>
          </a:bodyPr>
          <a:lstStyle/>
          <a:p>
            <a:pPr lvl="0" fontAlgn="base" hangingPunct="0"/>
            <a:endParaRPr lang="en-CA" dirty="0">
              <a:latin typeface="Verdana" panose="020B0604030504040204" pitchFamily="34" charset="0"/>
              <a:ea typeface="Verdana" panose="020B0604030504040204" pitchFamily="34" charset="0"/>
            </a:endParaRPr>
          </a:p>
          <a:p>
            <a:pPr marL="285750" lvl="0" indent="-285750">
              <a:buFont typeface="Arial" panose="020B0604020202020204" pitchFamily="34" charset="0"/>
              <a:buChar char="•"/>
            </a:pPr>
            <a:r>
              <a:rPr lang="en-CA" dirty="0">
                <a:latin typeface="Verdana" panose="020B0604030504040204" pitchFamily="34" charset="0"/>
                <a:ea typeface="Verdana" panose="020B0604030504040204" pitchFamily="34" charset="0"/>
              </a:rPr>
              <a:t>These tools and resources developed by the IPG Working Group include:</a:t>
            </a:r>
            <a:endParaRPr lang="en-CA" b="1" dirty="0">
              <a:latin typeface="Verdana" panose="020B0604030504040204" pitchFamily="34" charset="0"/>
              <a:ea typeface="Verdana" panose="020B0604030504040204" pitchFamily="34" charset="0"/>
            </a:endParaRPr>
          </a:p>
          <a:p>
            <a:pPr marL="742950" lvl="1" indent="-285750">
              <a:buFont typeface="Arial" panose="020B0604020202020204" pitchFamily="34" charset="0"/>
              <a:buChar char="•"/>
            </a:pPr>
            <a:r>
              <a:rPr lang="en-CA" dirty="0">
                <a:latin typeface="Verdana" panose="020B0604030504040204" pitchFamily="34" charset="0"/>
                <a:ea typeface="Verdana" panose="020B0604030504040204" pitchFamily="34" charset="0"/>
              </a:rPr>
              <a:t>an </a:t>
            </a:r>
            <a:r>
              <a:rPr lang="en-CA" u="sng" dirty="0">
                <a:latin typeface="Verdana" panose="020B0604030504040204" pitchFamily="34" charset="0"/>
                <a:ea typeface="Verdana" panose="020B0604030504040204" pitchFamily="34" charset="0"/>
                <a:hlinkClick r:id="rId2"/>
              </a:rPr>
              <a:t>Interpretations, Policies and Guidelines (IPG)</a:t>
            </a:r>
            <a:r>
              <a:rPr lang="en-CA" dirty="0">
                <a:latin typeface="Verdana" panose="020B0604030504040204" pitchFamily="34" charset="0"/>
                <a:ea typeface="Verdana" panose="020B0604030504040204" pitchFamily="34" charset="0"/>
              </a:rPr>
              <a:t> document;</a:t>
            </a:r>
            <a:endParaRPr lang="en-CA" b="1" dirty="0">
              <a:latin typeface="Verdana" panose="020B0604030504040204" pitchFamily="34" charset="0"/>
              <a:ea typeface="Verdana" panose="020B0604030504040204" pitchFamily="34" charset="0"/>
            </a:endParaRPr>
          </a:p>
          <a:p>
            <a:pPr marL="742950" lvl="1" indent="-285750">
              <a:buFont typeface="Arial" panose="020B0604020202020204" pitchFamily="34" charset="0"/>
              <a:buChar char="•"/>
            </a:pPr>
            <a:r>
              <a:rPr lang="en-CA" u="sng" dirty="0">
                <a:latin typeface="Verdana" panose="020B0604030504040204" pitchFamily="34" charset="0"/>
                <a:ea typeface="Verdana" panose="020B0604030504040204" pitchFamily="34" charset="0"/>
                <a:hlinkClick r:id="rId3"/>
              </a:rPr>
              <a:t>workplace harassment and violence prevention awareness posters</a:t>
            </a:r>
            <a:r>
              <a:rPr lang="en-CA" dirty="0">
                <a:latin typeface="Verdana" panose="020B0604030504040204" pitchFamily="34" charset="0"/>
                <a:ea typeface="Verdana" panose="020B0604030504040204" pitchFamily="34" charset="0"/>
              </a:rPr>
              <a:t>;</a:t>
            </a:r>
            <a:endParaRPr lang="en-CA" b="1" dirty="0">
              <a:latin typeface="Verdana" panose="020B0604030504040204" pitchFamily="34" charset="0"/>
              <a:ea typeface="Verdana" panose="020B0604030504040204" pitchFamily="34" charset="0"/>
            </a:endParaRPr>
          </a:p>
          <a:p>
            <a:pPr marL="742950" lvl="1" indent="-285750">
              <a:buFont typeface="Arial" panose="020B0604020202020204" pitchFamily="34" charset="0"/>
              <a:buChar char="•"/>
            </a:pPr>
            <a:r>
              <a:rPr lang="en-CA" dirty="0">
                <a:latin typeface="Verdana" panose="020B0604030504040204" pitchFamily="34" charset="0"/>
                <a:ea typeface="Verdana" panose="020B0604030504040204" pitchFamily="34" charset="0"/>
              </a:rPr>
              <a:t>a </a:t>
            </a:r>
            <a:r>
              <a:rPr lang="en-CA" u="sng" dirty="0">
                <a:latin typeface="Verdana" panose="020B0604030504040204" pitchFamily="34" charset="0"/>
                <a:ea typeface="Verdana" panose="020B0604030504040204" pitchFamily="34" charset="0"/>
                <a:hlinkClick r:id="rId4"/>
              </a:rPr>
              <a:t>sample harassment and violence prevention policy</a:t>
            </a:r>
            <a:r>
              <a:rPr lang="en-CA" dirty="0">
                <a:latin typeface="Verdana" panose="020B0604030504040204" pitchFamily="34" charset="0"/>
                <a:ea typeface="Verdana" panose="020B0604030504040204" pitchFamily="34" charset="0"/>
              </a:rPr>
              <a:t>; </a:t>
            </a:r>
            <a:endParaRPr lang="en-CA" b="1" dirty="0">
              <a:latin typeface="Verdana" panose="020B0604030504040204" pitchFamily="34" charset="0"/>
              <a:ea typeface="Verdana" panose="020B0604030504040204" pitchFamily="34" charset="0"/>
            </a:endParaRPr>
          </a:p>
          <a:p>
            <a:pPr marL="742950" lvl="1" indent="-285750">
              <a:buFont typeface="Arial" panose="020B0604020202020204" pitchFamily="34" charset="0"/>
              <a:buChar char="•"/>
            </a:pPr>
            <a:r>
              <a:rPr lang="en-CA" dirty="0">
                <a:latin typeface="Verdana" panose="020B0604030504040204" pitchFamily="34" charset="0"/>
                <a:ea typeface="Verdana" panose="020B0604030504040204" pitchFamily="34" charset="0"/>
              </a:rPr>
              <a:t>a </a:t>
            </a:r>
            <a:r>
              <a:rPr lang="en-CA" u="sng" dirty="0">
                <a:latin typeface="Verdana" panose="020B0604030504040204" pitchFamily="34" charset="0"/>
                <a:ea typeface="Verdana" panose="020B0604030504040204" pitchFamily="34" charset="0"/>
                <a:hlinkClick r:id="rId5"/>
              </a:rPr>
              <a:t>policy user guide</a:t>
            </a:r>
            <a:r>
              <a:rPr lang="en-CA" dirty="0">
                <a:latin typeface="Verdana" panose="020B0604030504040204" pitchFamily="34" charset="0"/>
                <a:ea typeface="Verdana" panose="020B0604030504040204" pitchFamily="34" charset="0"/>
              </a:rPr>
              <a:t>; </a:t>
            </a:r>
            <a:endParaRPr lang="en-CA" b="1" dirty="0">
              <a:latin typeface="Verdana" panose="020B0604030504040204" pitchFamily="34" charset="0"/>
              <a:ea typeface="Verdana" panose="020B0604030504040204" pitchFamily="34" charset="0"/>
            </a:endParaRPr>
          </a:p>
          <a:p>
            <a:pPr marL="742950" lvl="1" indent="-285750">
              <a:buFont typeface="Arial" panose="020B0604020202020204" pitchFamily="34" charset="0"/>
              <a:buChar char="•"/>
            </a:pPr>
            <a:r>
              <a:rPr lang="en-CA" dirty="0">
                <a:latin typeface="Verdana" panose="020B0604030504040204" pitchFamily="34" charset="0"/>
                <a:ea typeface="Verdana" panose="020B0604030504040204" pitchFamily="34" charset="0"/>
              </a:rPr>
              <a:t>a </a:t>
            </a:r>
            <a:r>
              <a:rPr lang="en-CA" u="sng" dirty="0">
                <a:latin typeface="Verdana" panose="020B0604030504040204" pitchFamily="34" charset="0"/>
                <a:ea typeface="Verdana" panose="020B0604030504040204" pitchFamily="34" charset="0"/>
                <a:hlinkClick r:id="rId6"/>
              </a:rPr>
              <a:t>sample work place risk assessment</a:t>
            </a:r>
            <a:r>
              <a:rPr lang="en-CA" dirty="0">
                <a:latin typeface="Verdana" panose="020B0604030504040204" pitchFamily="34" charset="0"/>
                <a:ea typeface="Verdana" panose="020B0604030504040204" pitchFamily="34" charset="0"/>
              </a:rPr>
              <a:t>; </a:t>
            </a:r>
          </a:p>
          <a:p>
            <a:pPr marL="742950" lvl="1" indent="-285750">
              <a:buFont typeface="Arial" panose="020B0604020202020204" pitchFamily="34" charset="0"/>
              <a:buChar char="•"/>
            </a:pPr>
            <a:r>
              <a:rPr lang="en-CA" dirty="0">
                <a:latin typeface="Verdana" panose="020B0604030504040204" pitchFamily="34" charset="0"/>
                <a:ea typeface="Verdana" panose="020B0604030504040204" pitchFamily="34" charset="0"/>
              </a:rPr>
              <a:t>a </a:t>
            </a:r>
            <a:r>
              <a:rPr lang="en-CA" u="sng" dirty="0">
                <a:latin typeface="Verdana" panose="020B0604030504040204" pitchFamily="34" charset="0"/>
                <a:ea typeface="Verdana" panose="020B0604030504040204" pitchFamily="34" charset="0"/>
                <a:hlinkClick r:id="rId7"/>
              </a:rPr>
              <a:t>list of employer duties</a:t>
            </a:r>
            <a:r>
              <a:rPr lang="en-CA" dirty="0">
                <a:latin typeface="Verdana" panose="020B0604030504040204" pitchFamily="34" charset="0"/>
                <a:ea typeface="Verdana" panose="020B0604030504040204" pitchFamily="34" charset="0"/>
              </a:rPr>
              <a:t>;</a:t>
            </a:r>
            <a:endParaRPr lang="en-CA" b="1" dirty="0">
              <a:latin typeface="Verdana" panose="020B0604030504040204" pitchFamily="34" charset="0"/>
              <a:ea typeface="Verdana" panose="020B0604030504040204" pitchFamily="34" charset="0"/>
            </a:endParaRPr>
          </a:p>
          <a:p>
            <a:pPr marL="742950" lvl="1" indent="-285750">
              <a:buFont typeface="Arial" panose="020B0604020202020204" pitchFamily="34" charset="0"/>
              <a:buChar char="•"/>
            </a:pPr>
            <a:r>
              <a:rPr lang="en-CA" dirty="0">
                <a:latin typeface="Verdana" panose="020B0604030504040204" pitchFamily="34" charset="0"/>
                <a:ea typeface="Verdana" panose="020B0604030504040204" pitchFamily="34" charset="0"/>
              </a:rPr>
              <a:t>a </a:t>
            </a:r>
            <a:r>
              <a:rPr lang="en-CA" u="sng" dirty="0">
                <a:latin typeface="Verdana" panose="020B0604030504040204" pitchFamily="34" charset="0"/>
                <a:ea typeface="Verdana" panose="020B0604030504040204" pitchFamily="34" charset="0"/>
                <a:hlinkClick r:id="rId8"/>
              </a:rPr>
              <a:t>sample notice of an occurrence template</a:t>
            </a:r>
            <a:r>
              <a:rPr lang="en-CA" dirty="0">
                <a:latin typeface="Verdana" panose="020B0604030504040204" pitchFamily="34" charset="0"/>
                <a:ea typeface="Verdana" panose="020B0604030504040204" pitchFamily="34" charset="0"/>
              </a:rPr>
              <a:t>;</a:t>
            </a:r>
            <a:endParaRPr lang="en-CA" b="1" dirty="0">
              <a:latin typeface="Verdana" panose="020B0604030504040204" pitchFamily="34" charset="0"/>
              <a:ea typeface="Verdana" panose="020B0604030504040204" pitchFamily="34" charset="0"/>
            </a:endParaRPr>
          </a:p>
          <a:p>
            <a:pPr marL="742950" lvl="1" indent="-285750">
              <a:buFont typeface="Arial" panose="020B0604020202020204" pitchFamily="34" charset="0"/>
              <a:buChar char="•"/>
            </a:pPr>
            <a:r>
              <a:rPr lang="en-CA" dirty="0">
                <a:latin typeface="Verdana" panose="020B0604030504040204" pitchFamily="34" charset="0"/>
                <a:ea typeface="Verdana" panose="020B0604030504040204" pitchFamily="34" charset="0"/>
              </a:rPr>
              <a:t>a </a:t>
            </a:r>
            <a:r>
              <a:rPr lang="en-CA" u="sng" dirty="0">
                <a:latin typeface="Verdana" panose="020B0604030504040204" pitchFamily="34" charset="0"/>
                <a:ea typeface="Verdana" panose="020B0604030504040204" pitchFamily="34" charset="0"/>
                <a:hlinkClick r:id="rId9"/>
              </a:rPr>
              <a:t>sample employer response to a notice of an occurrence template</a:t>
            </a:r>
            <a:r>
              <a:rPr lang="en-CA" dirty="0">
                <a:latin typeface="Verdana" panose="020B0604030504040204" pitchFamily="34" charset="0"/>
                <a:ea typeface="Verdana" panose="020B0604030504040204" pitchFamily="34" charset="0"/>
              </a:rPr>
              <a:t>;</a:t>
            </a:r>
          </a:p>
          <a:p>
            <a:pPr marL="742950" lvl="1" indent="-285750">
              <a:buFont typeface="Arial" panose="020B0604020202020204" pitchFamily="34" charset="0"/>
              <a:buChar char="•"/>
            </a:pPr>
            <a:r>
              <a:rPr lang="en-CA" dirty="0">
                <a:latin typeface="Verdana" panose="020B0604030504040204" pitchFamily="34" charset="0"/>
                <a:ea typeface="Verdana" panose="020B0604030504040204" pitchFamily="34" charset="0"/>
              </a:rPr>
              <a:t>a </a:t>
            </a:r>
            <a:r>
              <a:rPr lang="en-CA" u="sng" dirty="0">
                <a:latin typeface="Verdana" panose="020B0604030504040204" pitchFamily="34" charset="0"/>
                <a:ea typeface="Verdana" panose="020B0604030504040204" pitchFamily="34" charset="0"/>
                <a:hlinkClick r:id="rId10"/>
              </a:rPr>
              <a:t>sample monthly status update and final monthly status update letter to the principal and responding parties template</a:t>
            </a:r>
            <a:r>
              <a:rPr lang="en-CA" dirty="0">
                <a:latin typeface="Verdana" panose="020B0604030504040204" pitchFamily="34" charset="0"/>
                <a:ea typeface="Verdana" panose="020B0604030504040204" pitchFamily="34" charset="0"/>
              </a:rPr>
              <a:t>; </a:t>
            </a:r>
            <a:endParaRPr lang="en-CA" b="1" dirty="0">
              <a:latin typeface="Verdana" panose="020B0604030504040204" pitchFamily="34" charset="0"/>
              <a:ea typeface="Verdana" panose="020B0604030504040204" pitchFamily="34" charset="0"/>
            </a:endParaRPr>
          </a:p>
          <a:p>
            <a:pPr marL="742950" lvl="1" indent="-285750">
              <a:buFont typeface="Arial" panose="020B0604020202020204" pitchFamily="34" charset="0"/>
              <a:buChar char="•"/>
            </a:pPr>
            <a:r>
              <a:rPr lang="en-CA" u="sng" dirty="0">
                <a:latin typeface="Verdana" panose="020B0604030504040204" pitchFamily="34" charset="0"/>
                <a:ea typeface="Verdana" panose="020B0604030504040204" pitchFamily="34" charset="0"/>
                <a:hlinkClick r:id="rId11"/>
              </a:rPr>
              <a:t>steps for employers to resolve a complaint of harassment and violence</a:t>
            </a:r>
            <a:r>
              <a:rPr lang="en-CA" dirty="0">
                <a:latin typeface="Verdana" panose="020B0604030504040204" pitchFamily="34" charset="0"/>
                <a:ea typeface="Verdana" panose="020B0604030504040204" pitchFamily="34" charset="0"/>
              </a:rPr>
              <a:t>; and, </a:t>
            </a:r>
            <a:endParaRPr lang="en-CA" b="1" dirty="0">
              <a:latin typeface="Verdana" panose="020B0604030504040204" pitchFamily="34" charset="0"/>
              <a:ea typeface="Verdana" panose="020B0604030504040204" pitchFamily="34" charset="0"/>
            </a:endParaRPr>
          </a:p>
          <a:p>
            <a:pPr lvl="1"/>
            <a:endParaRPr lang="en-CA" dirty="0">
              <a:latin typeface="Verdana" panose="020B0604030504040204" pitchFamily="34" charset="0"/>
              <a:ea typeface="Verdana" panose="020B0604030504040204" pitchFamily="34" charset="0"/>
            </a:endParaRPr>
          </a:p>
          <a:p>
            <a:pPr marL="742950" lvl="1" indent="-285750">
              <a:buFont typeface="Arial" panose="020B0604020202020204" pitchFamily="34" charset="0"/>
              <a:buChar char="•"/>
            </a:pPr>
            <a:endParaRPr lang="en-CA"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89122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CE2B6B-7FFE-FA46-BED3-31567387080B}" type="slidenum">
              <a:rPr lang="en-US" smtClean="0"/>
              <a:t>9</a:t>
            </a:fld>
            <a:endParaRPr lang="en-US"/>
          </a:p>
        </p:txBody>
      </p:sp>
      <p:sp>
        <p:nvSpPr>
          <p:cNvPr id="3" name="Title 1"/>
          <p:cNvSpPr txBox="1">
            <a:spLocks/>
          </p:cNvSpPr>
          <p:nvPr/>
        </p:nvSpPr>
        <p:spPr>
          <a:xfrm>
            <a:off x="446088" y="277813"/>
            <a:ext cx="8229600" cy="921568"/>
          </a:xfrm>
          <a:prstGeom prst="rect">
            <a:avLst/>
          </a:prstGeom>
        </p:spPr>
        <p:txBody>
          <a:bodyPr vert="horz" lIns="91440" tIns="421200" rIns="91440" bIns="45720" rtlCol="0" anchor="ctr"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b="1" dirty="0">
                <a:latin typeface="Verdana"/>
                <a:cs typeface="Verdana"/>
              </a:rPr>
              <a:t>IPG Working Group Cont’d </a:t>
            </a:r>
            <a:br>
              <a:rPr lang="en-US" sz="2400" b="1" dirty="0">
                <a:latin typeface="Verdana"/>
                <a:cs typeface="Verdana"/>
              </a:rPr>
            </a:br>
            <a:endParaRPr lang="en-US" sz="2400" dirty="0">
              <a:latin typeface="Verdana"/>
              <a:cs typeface="Verdana"/>
            </a:endParaRPr>
          </a:p>
        </p:txBody>
      </p:sp>
      <p:sp>
        <p:nvSpPr>
          <p:cNvPr id="4" name="TextBox 3"/>
          <p:cNvSpPr txBox="1"/>
          <p:nvPr/>
        </p:nvSpPr>
        <p:spPr>
          <a:xfrm>
            <a:off x="389353" y="1308563"/>
            <a:ext cx="8343070" cy="2031325"/>
          </a:xfrm>
          <a:prstGeom prst="rect">
            <a:avLst/>
          </a:prstGeom>
          <a:noFill/>
        </p:spPr>
        <p:txBody>
          <a:bodyPr wrap="square" rtlCol="0">
            <a:spAutoFit/>
          </a:bodyPr>
          <a:lstStyle/>
          <a:p>
            <a:pPr marL="742950" lvl="1" indent="-285750">
              <a:buFont typeface="Arial" panose="020B0604020202020204" pitchFamily="34" charset="0"/>
              <a:buChar char="•"/>
            </a:pPr>
            <a:r>
              <a:rPr lang="en-CA" u="sng" dirty="0">
                <a:latin typeface="Verdana" panose="020B0604030504040204" pitchFamily="34" charset="0"/>
                <a:ea typeface="Verdana" panose="020B0604030504040204" pitchFamily="34" charset="0"/>
                <a:hlinkClick r:id="rId3"/>
              </a:rPr>
              <a:t>steps for employees to submit a complaint of harassment and violence</a:t>
            </a:r>
            <a:r>
              <a:rPr lang="en-CA" dirty="0">
                <a:latin typeface="Verdana" panose="020B0604030504040204" pitchFamily="34" charset="0"/>
                <a:ea typeface="Verdana" panose="020B0604030504040204" pitchFamily="34" charset="0"/>
              </a:rPr>
              <a:t>.</a:t>
            </a:r>
          </a:p>
          <a:p>
            <a:pPr marL="742950" lvl="1" indent="-285750">
              <a:buFont typeface="Arial" panose="020B0604020202020204" pitchFamily="34" charset="0"/>
              <a:buChar char="•"/>
            </a:pPr>
            <a:endParaRPr lang="en-CA" b="1" dirty="0">
              <a:solidFill>
                <a:srgbClr val="FF0000"/>
              </a:solidFill>
              <a:latin typeface="Verdana" panose="020B0604030504040204" pitchFamily="34" charset="0"/>
              <a:ea typeface="Verdana" panose="020B0604030504040204" pitchFamily="34" charset="0"/>
            </a:endParaRPr>
          </a:p>
          <a:p>
            <a:pPr lvl="1"/>
            <a:br>
              <a:rPr lang="en-CA" dirty="0">
                <a:latin typeface="Verdana" panose="020B0604030504040204" pitchFamily="34" charset="0"/>
                <a:ea typeface="Verdana" panose="020B0604030504040204" pitchFamily="34" charset="0"/>
              </a:rPr>
            </a:br>
            <a:endParaRPr lang="en-CA" dirty="0">
              <a:latin typeface="Verdana" panose="020B0604030504040204" pitchFamily="34" charset="0"/>
              <a:ea typeface="Verdana" panose="020B0604030504040204" pitchFamily="34" charset="0"/>
            </a:endParaRPr>
          </a:p>
          <a:p>
            <a:pPr marL="285750" lvl="0" indent="-285750" fontAlgn="base" hangingPunct="0">
              <a:buFont typeface="Arial" panose="020B0604020202020204" pitchFamily="34" charset="0"/>
              <a:buChar char="•"/>
            </a:pPr>
            <a:endParaRPr lang="en-CA"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en-CA" dirty="0"/>
          </a:p>
        </p:txBody>
      </p:sp>
      <p:pic>
        <p:nvPicPr>
          <p:cNvPr id="5" name="Picture 4"/>
          <p:cNvPicPr>
            <a:picLocks noChangeAspect="1"/>
          </p:cNvPicPr>
          <p:nvPr/>
        </p:nvPicPr>
        <p:blipFill>
          <a:blip r:embed="rId4"/>
          <a:stretch>
            <a:fillRect/>
          </a:stretch>
        </p:blipFill>
        <p:spPr>
          <a:xfrm rot="21172649">
            <a:off x="712852" y="2831881"/>
            <a:ext cx="2556871" cy="2737678"/>
          </a:xfrm>
          <a:prstGeom prst="rect">
            <a:avLst/>
          </a:prstGeom>
          <a:ln>
            <a:solidFill>
              <a:schemeClr val="tx1"/>
            </a:solidFill>
          </a:ln>
        </p:spPr>
      </p:pic>
      <p:pic>
        <p:nvPicPr>
          <p:cNvPr id="6" name="Picture 5"/>
          <p:cNvPicPr>
            <a:picLocks noChangeAspect="1"/>
          </p:cNvPicPr>
          <p:nvPr/>
        </p:nvPicPr>
        <p:blipFill>
          <a:blip r:embed="rId5"/>
          <a:stretch>
            <a:fillRect/>
          </a:stretch>
        </p:blipFill>
        <p:spPr>
          <a:xfrm>
            <a:off x="3085738" y="2324225"/>
            <a:ext cx="2849767" cy="2720736"/>
          </a:xfrm>
          <a:prstGeom prst="rect">
            <a:avLst/>
          </a:prstGeom>
          <a:ln>
            <a:solidFill>
              <a:schemeClr val="tx1"/>
            </a:solidFill>
          </a:ln>
        </p:spPr>
      </p:pic>
      <p:pic>
        <p:nvPicPr>
          <p:cNvPr id="7" name="Picture 6"/>
          <p:cNvPicPr>
            <a:picLocks noChangeAspect="1"/>
          </p:cNvPicPr>
          <p:nvPr/>
        </p:nvPicPr>
        <p:blipFill>
          <a:blip r:embed="rId6"/>
          <a:stretch>
            <a:fillRect/>
          </a:stretch>
        </p:blipFill>
        <p:spPr>
          <a:xfrm rot="448407">
            <a:off x="5826722" y="2920499"/>
            <a:ext cx="2694295" cy="2725160"/>
          </a:xfrm>
          <a:prstGeom prst="rect">
            <a:avLst/>
          </a:prstGeom>
          <a:ln>
            <a:solidFill>
              <a:schemeClr val="tx1"/>
            </a:solidFill>
          </a:ln>
        </p:spPr>
      </p:pic>
    </p:spTree>
    <p:extLst>
      <p:ext uri="{BB962C8B-B14F-4D97-AF65-F5344CB8AC3E}">
        <p14:creationId xmlns:p14="http://schemas.microsoft.com/office/powerpoint/2010/main" val="1823017911"/>
      </p:ext>
    </p:extLst>
  </p:cSld>
  <p:clrMapOvr>
    <a:masterClrMapping/>
  </p:clrMapOvr>
</p:sld>
</file>

<file path=ppt/theme/theme1.xml><?xml version="1.0" encoding="utf-8"?>
<a:theme xmlns:a="http://schemas.openxmlformats.org/drawingml/2006/main" name="Colour Palette 1 - Labour Progra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8E684DBF2FB84BB951F42A6B0FC861" ma:contentTypeVersion="2" ma:contentTypeDescription="Create a new document." ma:contentTypeScope="" ma:versionID="b0fdd02ef96913f27891a12c99dfe7b7">
  <xsd:schema xmlns:xsd="http://www.w3.org/2001/XMLSchema" xmlns:xs="http://www.w3.org/2001/XMLSchema" xmlns:p="http://schemas.microsoft.com/office/2006/metadata/properties" xmlns:ns1="http://schemas.microsoft.com/sharepoint/v3" xmlns:ns2="89f4cd83-a2d3-4405-9b45-6aff5241ff81" targetNamespace="http://schemas.microsoft.com/office/2006/metadata/properties" ma:root="true" ma:fieldsID="035ebb9a2f44faf05c70baa707822c4d" ns1:_="" ns2:_="">
    <xsd:import namespace="http://schemas.microsoft.com/sharepoint/v3"/>
    <xsd:import namespace="89f4cd83-a2d3-4405-9b45-6aff5241ff81"/>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9f4cd83-a2d3-4405-9b45-6aff5241ff81"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9DC589A0-2FDD-4974-929B-A5D7807F5B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9f4cd83-a2d3-4405-9b45-6aff5241ff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3AC92EB-4513-4523-9805-8CD80CADB3B1}">
  <ds:schemaRefs>
    <ds:schemaRef ds:uri="http://schemas.microsoft.com/sharepoint/v3/contenttype/forms"/>
  </ds:schemaRefs>
</ds:datastoreItem>
</file>

<file path=customXml/itemProps3.xml><?xml version="1.0" encoding="utf-8"?>
<ds:datastoreItem xmlns:ds="http://schemas.openxmlformats.org/officeDocument/2006/customXml" ds:itemID="{4C2BB4E3-2531-43BC-B4EA-84D1E65AD88E}">
  <ds:schemaRefs>
    <ds:schemaRef ds:uri="http://www.w3.org/XML/1998/namespace"/>
    <ds:schemaRef ds:uri="http://purl.org/dc/elements/1.1/"/>
    <ds:schemaRef ds:uri="http://purl.org/dc/terms/"/>
    <ds:schemaRef ds:uri="http://schemas.microsoft.com/sharepoint/v3"/>
    <ds:schemaRef ds:uri="http://schemas.microsoft.com/office/2006/metadata/properties"/>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89f4cd83-a2d3-4405-9b45-6aff5241ff81"/>
  </ds:schemaRefs>
</ds:datastoreItem>
</file>

<file path=docProps/app.xml><?xml version="1.0" encoding="utf-8"?>
<Properties xmlns="http://schemas.openxmlformats.org/officeDocument/2006/extended-properties" xmlns:vt="http://schemas.openxmlformats.org/officeDocument/2006/docPropsVTypes">
  <Template>Colour Palette 1 - Labour Program</Template>
  <TotalTime>3169</TotalTime>
  <Words>1890</Words>
  <Application>Microsoft Office PowerPoint</Application>
  <PresentationFormat>On-screen Show (4:3)</PresentationFormat>
  <Paragraphs>136</Paragraphs>
  <Slides>16</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Verdana</vt:lpstr>
      <vt:lpstr>Colour Palette 1 - Labour Program</vt:lpstr>
      <vt:lpstr>Implementation of the Work Place Harassment and Violence Prevention Regulations  Federal Jurisdiction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GoC / GdC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  SubTitle</dc:title>
  <dc:creator>Dounev, Dean D [NC]</dc:creator>
  <cp:lastModifiedBy>Camacho, Maria Claudia</cp:lastModifiedBy>
  <cp:revision>343</cp:revision>
  <cp:lastPrinted>2018-01-25T14:24:35Z</cp:lastPrinted>
  <dcterms:created xsi:type="dcterms:W3CDTF">2018-02-12T11:30:32Z</dcterms:created>
  <dcterms:modified xsi:type="dcterms:W3CDTF">2021-11-04T18:30:24Z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0x0101009E8E684DBF2FB84BB951F42A6B0FC861</vt:lpwstr>
  </property>
</Properties>
</file>