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20"/>
  </p:notesMasterIdLst>
  <p:sldIdLst>
    <p:sldId id="256" r:id="rId2"/>
    <p:sldId id="276" r:id="rId3"/>
    <p:sldId id="352" r:id="rId4"/>
    <p:sldId id="264" r:id="rId5"/>
    <p:sldId id="275" r:id="rId6"/>
    <p:sldId id="397" r:id="rId7"/>
    <p:sldId id="268" r:id="rId8"/>
    <p:sldId id="374" r:id="rId9"/>
    <p:sldId id="270" r:id="rId10"/>
    <p:sldId id="271" r:id="rId11"/>
    <p:sldId id="272" r:id="rId12"/>
    <p:sldId id="385" r:id="rId13"/>
    <p:sldId id="274" r:id="rId14"/>
    <p:sldId id="400" r:id="rId15"/>
    <p:sldId id="401" r:id="rId16"/>
    <p:sldId id="402" r:id="rId17"/>
    <p:sldId id="403" r:id="rId18"/>
    <p:sldId id="3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08F"/>
    <a:srgbClr val="FF9900"/>
    <a:srgbClr val="FF3300"/>
    <a:srgbClr val="FFFFFF"/>
    <a:srgbClr val="F8F8F8"/>
    <a:srgbClr val="990033"/>
    <a:srgbClr val="CCFF33"/>
    <a:srgbClr val="66FF33"/>
    <a:srgbClr val="33CC33"/>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6" d="100"/>
          <a:sy n="96" d="100"/>
        </p:scale>
        <p:origin x="25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4ACBE-129D-42AC-B233-C0C1DB6E84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70C1F2-6655-4349-9BCE-A121CEC5113F}">
      <dgm:prSet/>
      <dgm:spPr/>
      <dgm:t>
        <a:bodyPr/>
        <a:lstStyle/>
        <a:p>
          <a:pPr>
            <a:lnSpc>
              <a:spcPct val="100000"/>
            </a:lnSpc>
          </a:pPr>
          <a:r>
            <a:rPr lang="es-PY" dirty="0"/>
            <a:t>El inspector deberá recorrer la totalidad de las dependencias del establecimiento, identificando con el nro. de </a:t>
          </a:r>
          <a:r>
            <a:rPr lang="es-PY" b="1" dirty="0"/>
            <a:t>cédula de identidad </a:t>
          </a:r>
          <a:r>
            <a:rPr lang="es-PY" dirty="0"/>
            <a:t>a los trabajadores presentes.</a:t>
          </a:r>
          <a:endParaRPr lang="en-US" dirty="0"/>
        </a:p>
      </dgm:t>
    </dgm:pt>
    <dgm:pt modelId="{73D9C50C-C919-4375-B896-A9E5FBE5F0F8}" type="parTrans" cxnId="{79E30EC8-1F47-4551-A5C5-2AF9085C88C5}">
      <dgm:prSet/>
      <dgm:spPr/>
      <dgm:t>
        <a:bodyPr/>
        <a:lstStyle/>
        <a:p>
          <a:endParaRPr lang="en-US"/>
        </a:p>
      </dgm:t>
    </dgm:pt>
    <dgm:pt modelId="{F5413127-F518-4832-B1A9-B64A6BEB3549}" type="sibTrans" cxnId="{79E30EC8-1F47-4551-A5C5-2AF9085C88C5}">
      <dgm:prSet/>
      <dgm:spPr/>
      <dgm:t>
        <a:bodyPr/>
        <a:lstStyle/>
        <a:p>
          <a:endParaRPr lang="en-US"/>
        </a:p>
      </dgm:t>
    </dgm:pt>
    <dgm:pt modelId="{5E7D01A2-0282-4E06-B719-41CB982676DB}">
      <dgm:prSet/>
      <dgm:spPr/>
      <dgm:t>
        <a:bodyPr/>
        <a:lstStyle/>
        <a:p>
          <a:pPr>
            <a:lnSpc>
              <a:spcPct val="100000"/>
            </a:lnSpc>
          </a:pPr>
          <a:r>
            <a:rPr lang="es-ES" b="1"/>
            <a:t>C</a:t>
          </a:r>
          <a:r>
            <a:rPr lang="es-PY" b="1"/>
            <a:t>antidad de entrevistas</a:t>
          </a:r>
          <a:r>
            <a:rPr lang="es-PY"/>
            <a:t>: las que se estimen necesarias.</a:t>
          </a:r>
          <a:endParaRPr lang="en-US"/>
        </a:p>
      </dgm:t>
    </dgm:pt>
    <dgm:pt modelId="{6B0F595D-1E48-43A8-92EE-98B04A88EE44}" type="parTrans" cxnId="{8AD82FA6-B7B0-4670-8885-C6327E5EF9A3}">
      <dgm:prSet/>
      <dgm:spPr/>
      <dgm:t>
        <a:bodyPr/>
        <a:lstStyle/>
        <a:p>
          <a:endParaRPr lang="en-US"/>
        </a:p>
      </dgm:t>
    </dgm:pt>
    <dgm:pt modelId="{EB66B06C-820F-4591-90CE-935A2771B80B}" type="sibTrans" cxnId="{8AD82FA6-B7B0-4670-8885-C6327E5EF9A3}">
      <dgm:prSet/>
      <dgm:spPr/>
      <dgm:t>
        <a:bodyPr/>
        <a:lstStyle/>
        <a:p>
          <a:endParaRPr lang="en-US"/>
        </a:p>
      </dgm:t>
    </dgm:pt>
    <dgm:pt modelId="{662FD222-1825-4CDB-8DD4-B50E7EA2839E}">
      <dgm:prSet/>
      <dgm:spPr/>
      <dgm:t>
        <a:bodyPr/>
        <a:lstStyle/>
        <a:p>
          <a:pPr>
            <a:lnSpc>
              <a:spcPct val="100000"/>
            </a:lnSpc>
          </a:pPr>
          <a:r>
            <a:rPr lang="es-PY" dirty="0"/>
            <a:t>Relevará datos de trabajadores sobre las </a:t>
          </a:r>
          <a:r>
            <a:rPr lang="es-PY" b="1" dirty="0"/>
            <a:t>condiciones de trabajo y de seguridad y salud ocupacional.</a:t>
          </a:r>
          <a:endParaRPr lang="en-US" dirty="0"/>
        </a:p>
      </dgm:t>
    </dgm:pt>
    <dgm:pt modelId="{B4C16ED2-63D4-45A7-8ECF-D2710E88B6F4}" type="parTrans" cxnId="{F915ED42-FAE6-4198-9D34-CB66BAA201CD}">
      <dgm:prSet/>
      <dgm:spPr/>
      <dgm:t>
        <a:bodyPr/>
        <a:lstStyle/>
        <a:p>
          <a:endParaRPr lang="en-US"/>
        </a:p>
      </dgm:t>
    </dgm:pt>
    <dgm:pt modelId="{B2A2E3DF-1C06-4F5E-9875-2ABC08709849}" type="sibTrans" cxnId="{F915ED42-FAE6-4198-9D34-CB66BAA201CD}">
      <dgm:prSet/>
      <dgm:spPr/>
      <dgm:t>
        <a:bodyPr/>
        <a:lstStyle/>
        <a:p>
          <a:endParaRPr lang="en-US"/>
        </a:p>
      </dgm:t>
    </dgm:pt>
    <dgm:pt modelId="{575BAD64-BD38-4848-8379-A39DA9469BCB}">
      <dgm:prSet/>
      <dgm:spPr/>
      <dgm:t>
        <a:bodyPr/>
        <a:lstStyle/>
        <a:p>
          <a:pPr>
            <a:lnSpc>
              <a:spcPct val="100000"/>
            </a:lnSpc>
          </a:pPr>
          <a:r>
            <a:rPr lang="es-PY" b="1" dirty="0"/>
            <a:t>Las entrevistas se realizaran  en privado, </a:t>
          </a:r>
          <a:r>
            <a:rPr lang="es-PY" dirty="0"/>
            <a:t>solicitando al empleador de los trabajadores y/o terceros que acompañan, un espacio adecuado para realizarlas. </a:t>
          </a:r>
          <a:endParaRPr lang="en-US" dirty="0"/>
        </a:p>
      </dgm:t>
    </dgm:pt>
    <dgm:pt modelId="{12B5E701-79A1-4EF0-9FB1-BF0901548F03}" type="parTrans" cxnId="{5C252A7C-03E9-4C4F-BD0E-598B6DD38303}">
      <dgm:prSet/>
      <dgm:spPr/>
      <dgm:t>
        <a:bodyPr/>
        <a:lstStyle/>
        <a:p>
          <a:endParaRPr lang="en-US"/>
        </a:p>
      </dgm:t>
    </dgm:pt>
    <dgm:pt modelId="{876913A4-89D1-4729-828E-86C9AB09EF8A}" type="sibTrans" cxnId="{5C252A7C-03E9-4C4F-BD0E-598B6DD38303}">
      <dgm:prSet/>
      <dgm:spPr/>
      <dgm:t>
        <a:bodyPr/>
        <a:lstStyle/>
        <a:p>
          <a:endParaRPr lang="en-US"/>
        </a:p>
      </dgm:t>
    </dgm:pt>
    <dgm:pt modelId="{DC5687FF-4806-4715-A190-4F6957F68178}" type="pres">
      <dgm:prSet presAssocID="{29D4ACBE-129D-42AC-B233-C0C1DB6E84E3}" presName="linear" presStyleCnt="0">
        <dgm:presLayoutVars>
          <dgm:animLvl val="lvl"/>
          <dgm:resizeHandles val="exact"/>
        </dgm:presLayoutVars>
      </dgm:prSet>
      <dgm:spPr/>
    </dgm:pt>
    <dgm:pt modelId="{22314F2B-FF7B-4943-B9DB-7442491FFE91}" type="pres">
      <dgm:prSet presAssocID="{9E70C1F2-6655-4349-9BCE-A121CEC5113F}" presName="parentText" presStyleLbl="node1" presStyleIdx="0" presStyleCnt="4">
        <dgm:presLayoutVars>
          <dgm:chMax val="0"/>
          <dgm:bulletEnabled val="1"/>
        </dgm:presLayoutVars>
      </dgm:prSet>
      <dgm:spPr/>
    </dgm:pt>
    <dgm:pt modelId="{B71D8F6C-4DA2-4BDD-962C-036D21FB8A72}" type="pres">
      <dgm:prSet presAssocID="{F5413127-F518-4832-B1A9-B64A6BEB3549}" presName="spacer" presStyleCnt="0"/>
      <dgm:spPr/>
    </dgm:pt>
    <dgm:pt modelId="{4218B5CD-B529-49EE-8F93-6AD3F6E151F9}" type="pres">
      <dgm:prSet presAssocID="{5E7D01A2-0282-4E06-B719-41CB982676DB}" presName="parentText" presStyleLbl="node1" presStyleIdx="1" presStyleCnt="4">
        <dgm:presLayoutVars>
          <dgm:chMax val="0"/>
          <dgm:bulletEnabled val="1"/>
        </dgm:presLayoutVars>
      </dgm:prSet>
      <dgm:spPr/>
    </dgm:pt>
    <dgm:pt modelId="{0C8A6CB2-42AA-43B8-8D1C-C94379E9A9BA}" type="pres">
      <dgm:prSet presAssocID="{EB66B06C-820F-4591-90CE-935A2771B80B}" presName="spacer" presStyleCnt="0"/>
      <dgm:spPr/>
    </dgm:pt>
    <dgm:pt modelId="{A6528DE9-1E5B-41E2-B1F7-C6A0D7DDDBDB}" type="pres">
      <dgm:prSet presAssocID="{662FD222-1825-4CDB-8DD4-B50E7EA2839E}" presName="parentText" presStyleLbl="node1" presStyleIdx="2" presStyleCnt="4">
        <dgm:presLayoutVars>
          <dgm:chMax val="0"/>
          <dgm:bulletEnabled val="1"/>
        </dgm:presLayoutVars>
      </dgm:prSet>
      <dgm:spPr/>
    </dgm:pt>
    <dgm:pt modelId="{1666F3EE-9AB7-4032-9D28-88931DB7BB1F}" type="pres">
      <dgm:prSet presAssocID="{B2A2E3DF-1C06-4F5E-9875-2ABC08709849}" presName="spacer" presStyleCnt="0"/>
      <dgm:spPr/>
    </dgm:pt>
    <dgm:pt modelId="{AD48FA8C-59B5-4F1D-A127-61E37B6137E5}" type="pres">
      <dgm:prSet presAssocID="{575BAD64-BD38-4848-8379-A39DA9469BCB}" presName="parentText" presStyleLbl="node1" presStyleIdx="3" presStyleCnt="4">
        <dgm:presLayoutVars>
          <dgm:chMax val="0"/>
          <dgm:bulletEnabled val="1"/>
        </dgm:presLayoutVars>
      </dgm:prSet>
      <dgm:spPr/>
    </dgm:pt>
  </dgm:ptLst>
  <dgm:cxnLst>
    <dgm:cxn modelId="{B672213B-C164-49A4-B441-E99B80EC9D6C}" type="presOf" srcId="{29D4ACBE-129D-42AC-B233-C0C1DB6E84E3}" destId="{DC5687FF-4806-4715-A190-4F6957F68178}" srcOrd="0" destOrd="0" presId="urn:microsoft.com/office/officeart/2005/8/layout/vList2"/>
    <dgm:cxn modelId="{0A1C6341-97DC-4647-97D7-7B0341BC974C}" type="presOf" srcId="{9E70C1F2-6655-4349-9BCE-A121CEC5113F}" destId="{22314F2B-FF7B-4943-B9DB-7442491FFE91}" srcOrd="0" destOrd="0" presId="urn:microsoft.com/office/officeart/2005/8/layout/vList2"/>
    <dgm:cxn modelId="{F915ED42-FAE6-4198-9D34-CB66BAA201CD}" srcId="{29D4ACBE-129D-42AC-B233-C0C1DB6E84E3}" destId="{662FD222-1825-4CDB-8DD4-B50E7EA2839E}" srcOrd="2" destOrd="0" parTransId="{B4C16ED2-63D4-45A7-8ECF-D2710E88B6F4}" sibTransId="{B2A2E3DF-1C06-4F5E-9875-2ABC08709849}"/>
    <dgm:cxn modelId="{5C252A7C-03E9-4C4F-BD0E-598B6DD38303}" srcId="{29D4ACBE-129D-42AC-B233-C0C1DB6E84E3}" destId="{575BAD64-BD38-4848-8379-A39DA9469BCB}" srcOrd="3" destOrd="0" parTransId="{12B5E701-79A1-4EF0-9FB1-BF0901548F03}" sibTransId="{876913A4-89D1-4729-828E-86C9AB09EF8A}"/>
    <dgm:cxn modelId="{E5791F7D-401C-48E7-9A47-A0381242622A}" type="presOf" srcId="{662FD222-1825-4CDB-8DD4-B50E7EA2839E}" destId="{A6528DE9-1E5B-41E2-B1F7-C6A0D7DDDBDB}" srcOrd="0" destOrd="0" presId="urn:microsoft.com/office/officeart/2005/8/layout/vList2"/>
    <dgm:cxn modelId="{8AD82FA6-B7B0-4670-8885-C6327E5EF9A3}" srcId="{29D4ACBE-129D-42AC-B233-C0C1DB6E84E3}" destId="{5E7D01A2-0282-4E06-B719-41CB982676DB}" srcOrd="1" destOrd="0" parTransId="{6B0F595D-1E48-43A8-92EE-98B04A88EE44}" sibTransId="{EB66B06C-820F-4591-90CE-935A2771B80B}"/>
    <dgm:cxn modelId="{79E30EC8-1F47-4551-A5C5-2AF9085C88C5}" srcId="{29D4ACBE-129D-42AC-B233-C0C1DB6E84E3}" destId="{9E70C1F2-6655-4349-9BCE-A121CEC5113F}" srcOrd="0" destOrd="0" parTransId="{73D9C50C-C919-4375-B896-A9E5FBE5F0F8}" sibTransId="{F5413127-F518-4832-B1A9-B64A6BEB3549}"/>
    <dgm:cxn modelId="{A7050EE5-BB7C-4B7D-8776-D74F1739C42D}" type="presOf" srcId="{575BAD64-BD38-4848-8379-A39DA9469BCB}" destId="{AD48FA8C-59B5-4F1D-A127-61E37B6137E5}" srcOrd="0" destOrd="0" presId="urn:microsoft.com/office/officeart/2005/8/layout/vList2"/>
    <dgm:cxn modelId="{CD37E4F4-274B-434D-9D0A-773E98B38B00}" type="presOf" srcId="{5E7D01A2-0282-4E06-B719-41CB982676DB}" destId="{4218B5CD-B529-49EE-8F93-6AD3F6E151F9}" srcOrd="0" destOrd="0" presId="urn:microsoft.com/office/officeart/2005/8/layout/vList2"/>
    <dgm:cxn modelId="{48101A53-0585-4DFC-897B-38D1CEBBF359}" type="presParOf" srcId="{DC5687FF-4806-4715-A190-4F6957F68178}" destId="{22314F2B-FF7B-4943-B9DB-7442491FFE91}" srcOrd="0" destOrd="0" presId="urn:microsoft.com/office/officeart/2005/8/layout/vList2"/>
    <dgm:cxn modelId="{C1DF3B7C-9482-4E09-9EAA-783D9929843B}" type="presParOf" srcId="{DC5687FF-4806-4715-A190-4F6957F68178}" destId="{B71D8F6C-4DA2-4BDD-962C-036D21FB8A72}" srcOrd="1" destOrd="0" presId="urn:microsoft.com/office/officeart/2005/8/layout/vList2"/>
    <dgm:cxn modelId="{1381D97D-F544-4869-9C56-269C22FA1391}" type="presParOf" srcId="{DC5687FF-4806-4715-A190-4F6957F68178}" destId="{4218B5CD-B529-49EE-8F93-6AD3F6E151F9}" srcOrd="2" destOrd="0" presId="urn:microsoft.com/office/officeart/2005/8/layout/vList2"/>
    <dgm:cxn modelId="{A00A4FFD-3B65-4B92-B008-035854C58CE2}" type="presParOf" srcId="{DC5687FF-4806-4715-A190-4F6957F68178}" destId="{0C8A6CB2-42AA-43B8-8D1C-C94379E9A9BA}" srcOrd="3" destOrd="0" presId="urn:microsoft.com/office/officeart/2005/8/layout/vList2"/>
    <dgm:cxn modelId="{27BE1BA3-E725-4797-AE40-608CAE80E164}" type="presParOf" srcId="{DC5687FF-4806-4715-A190-4F6957F68178}" destId="{A6528DE9-1E5B-41E2-B1F7-C6A0D7DDDBDB}" srcOrd="4" destOrd="0" presId="urn:microsoft.com/office/officeart/2005/8/layout/vList2"/>
    <dgm:cxn modelId="{050B90DD-E9D5-4834-BD2A-71541F73F7C4}" type="presParOf" srcId="{DC5687FF-4806-4715-A190-4F6957F68178}" destId="{1666F3EE-9AB7-4032-9D28-88931DB7BB1F}" srcOrd="5" destOrd="0" presId="urn:microsoft.com/office/officeart/2005/8/layout/vList2"/>
    <dgm:cxn modelId="{52F46F76-82F2-4B6E-8C70-859A6BB4C592}" type="presParOf" srcId="{DC5687FF-4806-4715-A190-4F6957F68178}" destId="{AD48FA8C-59B5-4F1D-A127-61E37B6137E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3C755-0116-4E01-9BBE-5287A629154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Y"/>
        </a:p>
      </dgm:t>
    </dgm:pt>
    <dgm:pt modelId="{DFA860E9-AC2F-4EC0-B10E-C17159265FC5}">
      <dgm:prSet phldrT="[Texto]"/>
      <dgm:spPr>
        <a:solidFill>
          <a:schemeClr val="accent5">
            <a:lumMod val="75000"/>
          </a:schemeClr>
        </a:solidFill>
      </dgm:spPr>
      <dgm:t>
        <a:bodyPr/>
        <a:lstStyle/>
        <a:p>
          <a:r>
            <a:rPr lang="es-PY" dirty="0"/>
            <a:t>Informe de Inspección</a:t>
          </a:r>
        </a:p>
      </dgm:t>
    </dgm:pt>
    <dgm:pt modelId="{8A873412-CA9B-4DD2-8479-89ED95D75123}" type="parTrans" cxnId="{2EE582E9-5432-4CF4-8E93-FEC14F769F06}">
      <dgm:prSet/>
      <dgm:spPr/>
      <dgm:t>
        <a:bodyPr/>
        <a:lstStyle/>
        <a:p>
          <a:endParaRPr lang="es-PY"/>
        </a:p>
      </dgm:t>
    </dgm:pt>
    <dgm:pt modelId="{44C8791F-84DC-486B-B876-C79FAB1D2709}" type="sibTrans" cxnId="{2EE582E9-5432-4CF4-8E93-FEC14F769F06}">
      <dgm:prSet/>
      <dgm:spPr/>
      <dgm:t>
        <a:bodyPr/>
        <a:lstStyle/>
        <a:p>
          <a:endParaRPr lang="es-PY"/>
        </a:p>
      </dgm:t>
    </dgm:pt>
    <dgm:pt modelId="{449A7DAE-30C1-4904-934F-0FB4A0588495}">
      <dgm:prSet phldrT="[Texto]"/>
      <dgm:spPr>
        <a:solidFill>
          <a:schemeClr val="accent5">
            <a:lumMod val="75000"/>
          </a:schemeClr>
        </a:solidFill>
      </dgm:spPr>
      <dgm:t>
        <a:bodyPr/>
        <a:lstStyle/>
        <a:p>
          <a:r>
            <a:rPr lang="es-PY" dirty="0"/>
            <a:t>Acta de Infracción</a:t>
          </a:r>
        </a:p>
      </dgm:t>
    </dgm:pt>
    <dgm:pt modelId="{D9EAE23B-D293-44E8-ABA6-4DD7F5A2E80B}" type="parTrans" cxnId="{5C3755E0-2ECE-45CE-8DBF-4B12C3C21AF1}">
      <dgm:prSet/>
      <dgm:spPr/>
      <dgm:t>
        <a:bodyPr/>
        <a:lstStyle/>
        <a:p>
          <a:endParaRPr lang="es-PY"/>
        </a:p>
      </dgm:t>
    </dgm:pt>
    <dgm:pt modelId="{1DE8D793-B5E1-43A6-AFD7-EF4CE36DD1B1}" type="sibTrans" cxnId="{5C3755E0-2ECE-45CE-8DBF-4B12C3C21AF1}">
      <dgm:prSet/>
      <dgm:spPr/>
      <dgm:t>
        <a:bodyPr/>
        <a:lstStyle/>
        <a:p>
          <a:endParaRPr lang="es-PY"/>
        </a:p>
      </dgm:t>
    </dgm:pt>
    <dgm:pt modelId="{85EC588D-E13C-4191-A455-69F08078BE7B}">
      <dgm:prSet phldrT="[Texto]"/>
      <dgm:spPr>
        <a:solidFill>
          <a:schemeClr val="accent5">
            <a:lumMod val="75000"/>
          </a:schemeClr>
        </a:solidFill>
      </dgm:spPr>
      <dgm:t>
        <a:bodyPr/>
        <a:lstStyle/>
        <a:p>
          <a:r>
            <a:rPr lang="es-PY" dirty="0"/>
            <a:t>Inspección</a:t>
          </a:r>
        </a:p>
      </dgm:t>
    </dgm:pt>
    <dgm:pt modelId="{C9282DF8-C09D-4288-AD3D-221F3C359969}" type="sibTrans" cxnId="{0E7540F0-4AA4-4F8E-9480-35B3FB3E8EC1}">
      <dgm:prSet/>
      <dgm:spPr/>
      <dgm:t>
        <a:bodyPr/>
        <a:lstStyle/>
        <a:p>
          <a:endParaRPr lang="es-PY"/>
        </a:p>
      </dgm:t>
    </dgm:pt>
    <dgm:pt modelId="{226117BD-757D-4BB3-91FE-DF20AF804DF1}" type="parTrans" cxnId="{0E7540F0-4AA4-4F8E-9480-35B3FB3E8EC1}">
      <dgm:prSet/>
      <dgm:spPr/>
      <dgm:t>
        <a:bodyPr/>
        <a:lstStyle/>
        <a:p>
          <a:endParaRPr lang="es-PY"/>
        </a:p>
      </dgm:t>
    </dgm:pt>
    <dgm:pt modelId="{8B40A1FC-CEA9-40A7-9A25-F2184E42AB1E}" type="pres">
      <dgm:prSet presAssocID="{5853C755-0116-4E01-9BBE-5287A6291541}" presName="hierChild1" presStyleCnt="0">
        <dgm:presLayoutVars>
          <dgm:orgChart val="1"/>
          <dgm:chPref val="1"/>
          <dgm:dir/>
          <dgm:animOne val="branch"/>
          <dgm:animLvl val="lvl"/>
          <dgm:resizeHandles/>
        </dgm:presLayoutVars>
      </dgm:prSet>
      <dgm:spPr/>
    </dgm:pt>
    <dgm:pt modelId="{8773233F-05D5-42E6-954E-B2D92A38B21F}" type="pres">
      <dgm:prSet presAssocID="{85EC588D-E13C-4191-A455-69F08078BE7B}" presName="hierRoot1" presStyleCnt="0">
        <dgm:presLayoutVars>
          <dgm:hierBranch val="init"/>
        </dgm:presLayoutVars>
      </dgm:prSet>
      <dgm:spPr/>
    </dgm:pt>
    <dgm:pt modelId="{2116E8A5-D746-4E2A-84EF-639992F3B6AC}" type="pres">
      <dgm:prSet presAssocID="{85EC588D-E13C-4191-A455-69F08078BE7B}" presName="rootComposite1" presStyleCnt="0"/>
      <dgm:spPr/>
    </dgm:pt>
    <dgm:pt modelId="{66F3F49A-A3FB-4D37-994C-A341A969EFF0}" type="pres">
      <dgm:prSet presAssocID="{85EC588D-E13C-4191-A455-69F08078BE7B}" presName="rootText1" presStyleLbl="node0" presStyleIdx="0" presStyleCnt="1" custLinFactNeighborX="-1055" custLinFactNeighborY="-15">
        <dgm:presLayoutVars>
          <dgm:chPref val="3"/>
        </dgm:presLayoutVars>
      </dgm:prSet>
      <dgm:spPr/>
    </dgm:pt>
    <dgm:pt modelId="{72CA4CC5-64D2-43C1-B1D1-5094FF8D58C5}" type="pres">
      <dgm:prSet presAssocID="{85EC588D-E13C-4191-A455-69F08078BE7B}" presName="rootConnector1" presStyleLbl="node1" presStyleIdx="0" presStyleCnt="0"/>
      <dgm:spPr/>
    </dgm:pt>
    <dgm:pt modelId="{17F64A17-FC66-48EC-B5BC-8ADCA6FDFC53}" type="pres">
      <dgm:prSet presAssocID="{85EC588D-E13C-4191-A455-69F08078BE7B}" presName="hierChild2" presStyleCnt="0"/>
      <dgm:spPr/>
    </dgm:pt>
    <dgm:pt modelId="{64602D0C-47CB-4062-8234-82A03D0CD169}" type="pres">
      <dgm:prSet presAssocID="{8A873412-CA9B-4DD2-8479-89ED95D75123}" presName="Name37" presStyleLbl="parChTrans1D2" presStyleIdx="0" presStyleCnt="2"/>
      <dgm:spPr/>
    </dgm:pt>
    <dgm:pt modelId="{BF924EF3-CB3A-4784-96FC-B7CB60C06E8A}" type="pres">
      <dgm:prSet presAssocID="{DFA860E9-AC2F-4EC0-B10E-C17159265FC5}" presName="hierRoot2" presStyleCnt="0">
        <dgm:presLayoutVars>
          <dgm:hierBranch val="init"/>
        </dgm:presLayoutVars>
      </dgm:prSet>
      <dgm:spPr/>
    </dgm:pt>
    <dgm:pt modelId="{95DB3B51-330B-41F1-80EE-CEC251E8E8FD}" type="pres">
      <dgm:prSet presAssocID="{DFA860E9-AC2F-4EC0-B10E-C17159265FC5}" presName="rootComposite" presStyleCnt="0"/>
      <dgm:spPr/>
    </dgm:pt>
    <dgm:pt modelId="{AF093744-BF6C-46C0-9EEF-6C798727C404}" type="pres">
      <dgm:prSet presAssocID="{DFA860E9-AC2F-4EC0-B10E-C17159265FC5}" presName="rootText" presStyleLbl="node2" presStyleIdx="0" presStyleCnt="2" custScaleY="74757" custLinFactNeighborX="442" custLinFactNeighborY="4151">
        <dgm:presLayoutVars>
          <dgm:chPref val="3"/>
        </dgm:presLayoutVars>
      </dgm:prSet>
      <dgm:spPr/>
    </dgm:pt>
    <dgm:pt modelId="{C3204A10-32CC-464C-A3C4-027A334F8539}" type="pres">
      <dgm:prSet presAssocID="{DFA860E9-AC2F-4EC0-B10E-C17159265FC5}" presName="rootConnector" presStyleLbl="node2" presStyleIdx="0" presStyleCnt="2"/>
      <dgm:spPr/>
    </dgm:pt>
    <dgm:pt modelId="{BBE8F7BC-660E-4AF9-A430-D7D1A56AA123}" type="pres">
      <dgm:prSet presAssocID="{DFA860E9-AC2F-4EC0-B10E-C17159265FC5}" presName="hierChild4" presStyleCnt="0"/>
      <dgm:spPr/>
    </dgm:pt>
    <dgm:pt modelId="{D9F2D708-7B9D-40C7-882D-D60072D0EB32}" type="pres">
      <dgm:prSet presAssocID="{DFA860E9-AC2F-4EC0-B10E-C17159265FC5}" presName="hierChild5" presStyleCnt="0"/>
      <dgm:spPr/>
    </dgm:pt>
    <dgm:pt modelId="{37E1ECC8-77E0-4823-950A-458B77D4376C}" type="pres">
      <dgm:prSet presAssocID="{D9EAE23B-D293-44E8-ABA6-4DD7F5A2E80B}" presName="Name37" presStyleLbl="parChTrans1D2" presStyleIdx="1" presStyleCnt="2"/>
      <dgm:spPr/>
    </dgm:pt>
    <dgm:pt modelId="{C3794187-3DBC-4057-A2EE-C12823701193}" type="pres">
      <dgm:prSet presAssocID="{449A7DAE-30C1-4904-934F-0FB4A0588495}" presName="hierRoot2" presStyleCnt="0">
        <dgm:presLayoutVars>
          <dgm:hierBranch val="init"/>
        </dgm:presLayoutVars>
      </dgm:prSet>
      <dgm:spPr/>
    </dgm:pt>
    <dgm:pt modelId="{EA26EAB4-9874-4646-9C1C-8FF5FD2F8EF8}" type="pres">
      <dgm:prSet presAssocID="{449A7DAE-30C1-4904-934F-0FB4A0588495}" presName="rootComposite" presStyleCnt="0"/>
      <dgm:spPr/>
    </dgm:pt>
    <dgm:pt modelId="{D64E415D-B879-4217-B48F-645643BF2FFC}" type="pres">
      <dgm:prSet presAssocID="{449A7DAE-30C1-4904-934F-0FB4A0588495}" presName="rootText" presStyleLbl="node2" presStyleIdx="1" presStyleCnt="2" custScaleY="74865">
        <dgm:presLayoutVars>
          <dgm:chPref val="3"/>
        </dgm:presLayoutVars>
      </dgm:prSet>
      <dgm:spPr/>
    </dgm:pt>
    <dgm:pt modelId="{205E2A11-5CBF-413C-BDAA-2DF873360BDD}" type="pres">
      <dgm:prSet presAssocID="{449A7DAE-30C1-4904-934F-0FB4A0588495}" presName="rootConnector" presStyleLbl="node2" presStyleIdx="1" presStyleCnt="2"/>
      <dgm:spPr/>
    </dgm:pt>
    <dgm:pt modelId="{F025F266-10CC-488B-9283-8261F2C9044C}" type="pres">
      <dgm:prSet presAssocID="{449A7DAE-30C1-4904-934F-0FB4A0588495}" presName="hierChild4" presStyleCnt="0"/>
      <dgm:spPr/>
    </dgm:pt>
    <dgm:pt modelId="{0459CF4B-D59F-40DF-8E11-A13D4DD2AF1C}" type="pres">
      <dgm:prSet presAssocID="{449A7DAE-30C1-4904-934F-0FB4A0588495}" presName="hierChild5" presStyleCnt="0"/>
      <dgm:spPr/>
    </dgm:pt>
    <dgm:pt modelId="{C16F23CE-D1F1-4958-AF8C-5F88CA62496E}" type="pres">
      <dgm:prSet presAssocID="{85EC588D-E13C-4191-A455-69F08078BE7B}" presName="hierChild3" presStyleCnt="0"/>
      <dgm:spPr/>
    </dgm:pt>
  </dgm:ptLst>
  <dgm:cxnLst>
    <dgm:cxn modelId="{64F38A07-76AB-4E17-8B27-CA45913C931D}" type="presOf" srcId="{449A7DAE-30C1-4904-934F-0FB4A0588495}" destId="{205E2A11-5CBF-413C-BDAA-2DF873360BDD}" srcOrd="1" destOrd="0" presId="urn:microsoft.com/office/officeart/2005/8/layout/orgChart1"/>
    <dgm:cxn modelId="{BB63AD14-2551-439B-96C0-D88D4FA30906}" type="presOf" srcId="{85EC588D-E13C-4191-A455-69F08078BE7B}" destId="{66F3F49A-A3FB-4D37-994C-A341A969EFF0}" srcOrd="0" destOrd="0" presId="urn:microsoft.com/office/officeart/2005/8/layout/orgChart1"/>
    <dgm:cxn modelId="{BE8D163E-0589-431A-B0E9-DD9898427827}" type="presOf" srcId="{DFA860E9-AC2F-4EC0-B10E-C17159265FC5}" destId="{C3204A10-32CC-464C-A3C4-027A334F8539}" srcOrd="1" destOrd="0" presId="urn:microsoft.com/office/officeart/2005/8/layout/orgChart1"/>
    <dgm:cxn modelId="{43CF0F43-65B6-4D9B-A9C6-8323B9BE0A76}" type="presOf" srcId="{5853C755-0116-4E01-9BBE-5287A6291541}" destId="{8B40A1FC-CEA9-40A7-9A25-F2184E42AB1E}" srcOrd="0" destOrd="0" presId="urn:microsoft.com/office/officeart/2005/8/layout/orgChart1"/>
    <dgm:cxn modelId="{BF1D4D48-9C16-4CD9-A21B-BF47D05974E2}" type="presOf" srcId="{DFA860E9-AC2F-4EC0-B10E-C17159265FC5}" destId="{AF093744-BF6C-46C0-9EEF-6C798727C404}" srcOrd="0" destOrd="0" presId="urn:microsoft.com/office/officeart/2005/8/layout/orgChart1"/>
    <dgm:cxn modelId="{68260B4B-F952-432C-9312-CED8068586A1}" type="presOf" srcId="{449A7DAE-30C1-4904-934F-0FB4A0588495}" destId="{D64E415D-B879-4217-B48F-645643BF2FFC}" srcOrd="0" destOrd="0" presId="urn:microsoft.com/office/officeart/2005/8/layout/orgChart1"/>
    <dgm:cxn modelId="{7A889286-BBE6-4B4E-AA1D-F07CB1ED20F9}" type="presOf" srcId="{D9EAE23B-D293-44E8-ABA6-4DD7F5A2E80B}" destId="{37E1ECC8-77E0-4823-950A-458B77D4376C}" srcOrd="0" destOrd="0" presId="urn:microsoft.com/office/officeart/2005/8/layout/orgChart1"/>
    <dgm:cxn modelId="{5C3755E0-2ECE-45CE-8DBF-4B12C3C21AF1}" srcId="{85EC588D-E13C-4191-A455-69F08078BE7B}" destId="{449A7DAE-30C1-4904-934F-0FB4A0588495}" srcOrd="1" destOrd="0" parTransId="{D9EAE23B-D293-44E8-ABA6-4DD7F5A2E80B}" sibTransId="{1DE8D793-B5E1-43A6-AFD7-EF4CE36DD1B1}"/>
    <dgm:cxn modelId="{2EE582E9-5432-4CF4-8E93-FEC14F769F06}" srcId="{85EC588D-E13C-4191-A455-69F08078BE7B}" destId="{DFA860E9-AC2F-4EC0-B10E-C17159265FC5}" srcOrd="0" destOrd="0" parTransId="{8A873412-CA9B-4DD2-8479-89ED95D75123}" sibTransId="{44C8791F-84DC-486B-B876-C79FAB1D2709}"/>
    <dgm:cxn modelId="{0E7540F0-4AA4-4F8E-9480-35B3FB3E8EC1}" srcId="{5853C755-0116-4E01-9BBE-5287A6291541}" destId="{85EC588D-E13C-4191-A455-69F08078BE7B}" srcOrd="0" destOrd="0" parTransId="{226117BD-757D-4BB3-91FE-DF20AF804DF1}" sibTransId="{C9282DF8-C09D-4288-AD3D-221F3C359969}"/>
    <dgm:cxn modelId="{F023E6F1-FBEE-497B-A201-558A71FCED4E}" type="presOf" srcId="{85EC588D-E13C-4191-A455-69F08078BE7B}" destId="{72CA4CC5-64D2-43C1-B1D1-5094FF8D58C5}" srcOrd="1" destOrd="0" presId="urn:microsoft.com/office/officeart/2005/8/layout/orgChart1"/>
    <dgm:cxn modelId="{F19AFFF1-79E0-417F-A911-48E797AC84C5}" type="presOf" srcId="{8A873412-CA9B-4DD2-8479-89ED95D75123}" destId="{64602D0C-47CB-4062-8234-82A03D0CD169}" srcOrd="0" destOrd="0" presId="urn:microsoft.com/office/officeart/2005/8/layout/orgChart1"/>
    <dgm:cxn modelId="{A4FD1474-57D2-4D57-8A12-A11CBE0098C2}" type="presParOf" srcId="{8B40A1FC-CEA9-40A7-9A25-F2184E42AB1E}" destId="{8773233F-05D5-42E6-954E-B2D92A38B21F}" srcOrd="0" destOrd="0" presId="urn:microsoft.com/office/officeart/2005/8/layout/orgChart1"/>
    <dgm:cxn modelId="{78AE2433-1576-49FF-A680-E5636BBAE7A2}" type="presParOf" srcId="{8773233F-05D5-42E6-954E-B2D92A38B21F}" destId="{2116E8A5-D746-4E2A-84EF-639992F3B6AC}" srcOrd="0" destOrd="0" presId="urn:microsoft.com/office/officeart/2005/8/layout/orgChart1"/>
    <dgm:cxn modelId="{C738020A-BC02-4BE5-B048-5B68F816A2B8}" type="presParOf" srcId="{2116E8A5-D746-4E2A-84EF-639992F3B6AC}" destId="{66F3F49A-A3FB-4D37-994C-A341A969EFF0}" srcOrd="0" destOrd="0" presId="urn:microsoft.com/office/officeart/2005/8/layout/orgChart1"/>
    <dgm:cxn modelId="{DC3545AE-7869-428A-A0C7-D3E669ACBC06}" type="presParOf" srcId="{2116E8A5-D746-4E2A-84EF-639992F3B6AC}" destId="{72CA4CC5-64D2-43C1-B1D1-5094FF8D58C5}" srcOrd="1" destOrd="0" presId="urn:microsoft.com/office/officeart/2005/8/layout/orgChart1"/>
    <dgm:cxn modelId="{887513AA-C146-4B4F-8708-D5164B49B713}" type="presParOf" srcId="{8773233F-05D5-42E6-954E-B2D92A38B21F}" destId="{17F64A17-FC66-48EC-B5BC-8ADCA6FDFC53}" srcOrd="1" destOrd="0" presId="urn:microsoft.com/office/officeart/2005/8/layout/orgChart1"/>
    <dgm:cxn modelId="{52F588DA-B4CD-47C0-A1D9-C7EA5F0F15FE}" type="presParOf" srcId="{17F64A17-FC66-48EC-B5BC-8ADCA6FDFC53}" destId="{64602D0C-47CB-4062-8234-82A03D0CD169}" srcOrd="0" destOrd="0" presId="urn:microsoft.com/office/officeart/2005/8/layout/orgChart1"/>
    <dgm:cxn modelId="{BA07396D-769F-416E-A555-D5B0AE69E000}" type="presParOf" srcId="{17F64A17-FC66-48EC-B5BC-8ADCA6FDFC53}" destId="{BF924EF3-CB3A-4784-96FC-B7CB60C06E8A}" srcOrd="1" destOrd="0" presId="urn:microsoft.com/office/officeart/2005/8/layout/orgChart1"/>
    <dgm:cxn modelId="{2ECC86AC-8386-49CC-B9BD-59D012B83F8F}" type="presParOf" srcId="{BF924EF3-CB3A-4784-96FC-B7CB60C06E8A}" destId="{95DB3B51-330B-41F1-80EE-CEC251E8E8FD}" srcOrd="0" destOrd="0" presId="urn:microsoft.com/office/officeart/2005/8/layout/orgChart1"/>
    <dgm:cxn modelId="{0ABB2E09-7A01-4932-AFE9-17F5D9038973}" type="presParOf" srcId="{95DB3B51-330B-41F1-80EE-CEC251E8E8FD}" destId="{AF093744-BF6C-46C0-9EEF-6C798727C404}" srcOrd="0" destOrd="0" presId="urn:microsoft.com/office/officeart/2005/8/layout/orgChart1"/>
    <dgm:cxn modelId="{C258B001-841D-40E1-A9B7-16ABC734BD4E}" type="presParOf" srcId="{95DB3B51-330B-41F1-80EE-CEC251E8E8FD}" destId="{C3204A10-32CC-464C-A3C4-027A334F8539}" srcOrd="1" destOrd="0" presId="urn:microsoft.com/office/officeart/2005/8/layout/orgChart1"/>
    <dgm:cxn modelId="{0CD9B7D3-58E4-4FD5-BA20-2F9440835964}" type="presParOf" srcId="{BF924EF3-CB3A-4784-96FC-B7CB60C06E8A}" destId="{BBE8F7BC-660E-4AF9-A430-D7D1A56AA123}" srcOrd="1" destOrd="0" presId="urn:microsoft.com/office/officeart/2005/8/layout/orgChart1"/>
    <dgm:cxn modelId="{42D9C055-60E3-4D6C-852B-8841EA1BBB47}" type="presParOf" srcId="{BF924EF3-CB3A-4784-96FC-B7CB60C06E8A}" destId="{D9F2D708-7B9D-40C7-882D-D60072D0EB32}" srcOrd="2" destOrd="0" presId="urn:microsoft.com/office/officeart/2005/8/layout/orgChart1"/>
    <dgm:cxn modelId="{9AED6D57-4A33-4095-88CD-C6A7C41A061C}" type="presParOf" srcId="{17F64A17-FC66-48EC-B5BC-8ADCA6FDFC53}" destId="{37E1ECC8-77E0-4823-950A-458B77D4376C}" srcOrd="2" destOrd="0" presId="urn:microsoft.com/office/officeart/2005/8/layout/orgChart1"/>
    <dgm:cxn modelId="{F91E823D-16D3-4E4F-84C3-C658058BA89A}" type="presParOf" srcId="{17F64A17-FC66-48EC-B5BC-8ADCA6FDFC53}" destId="{C3794187-3DBC-4057-A2EE-C12823701193}" srcOrd="3" destOrd="0" presId="urn:microsoft.com/office/officeart/2005/8/layout/orgChart1"/>
    <dgm:cxn modelId="{1497D394-AFD8-4B43-ACC5-801626FBDBDE}" type="presParOf" srcId="{C3794187-3DBC-4057-A2EE-C12823701193}" destId="{EA26EAB4-9874-4646-9C1C-8FF5FD2F8EF8}" srcOrd="0" destOrd="0" presId="urn:microsoft.com/office/officeart/2005/8/layout/orgChart1"/>
    <dgm:cxn modelId="{ABFF0DB5-950A-4339-A5EA-469A2C2440C1}" type="presParOf" srcId="{EA26EAB4-9874-4646-9C1C-8FF5FD2F8EF8}" destId="{D64E415D-B879-4217-B48F-645643BF2FFC}" srcOrd="0" destOrd="0" presId="urn:microsoft.com/office/officeart/2005/8/layout/orgChart1"/>
    <dgm:cxn modelId="{09068422-D545-4BCD-8A45-155E8E1D5C6D}" type="presParOf" srcId="{EA26EAB4-9874-4646-9C1C-8FF5FD2F8EF8}" destId="{205E2A11-5CBF-413C-BDAA-2DF873360BDD}" srcOrd="1" destOrd="0" presId="urn:microsoft.com/office/officeart/2005/8/layout/orgChart1"/>
    <dgm:cxn modelId="{0694E787-5BD1-4091-8924-8FFEB0A6F2FD}" type="presParOf" srcId="{C3794187-3DBC-4057-A2EE-C12823701193}" destId="{F025F266-10CC-488B-9283-8261F2C9044C}" srcOrd="1" destOrd="0" presId="urn:microsoft.com/office/officeart/2005/8/layout/orgChart1"/>
    <dgm:cxn modelId="{983DA5A6-EA30-44ED-A4CF-00696F4B1F25}" type="presParOf" srcId="{C3794187-3DBC-4057-A2EE-C12823701193}" destId="{0459CF4B-D59F-40DF-8E11-A13D4DD2AF1C}" srcOrd="2" destOrd="0" presId="urn:microsoft.com/office/officeart/2005/8/layout/orgChart1"/>
    <dgm:cxn modelId="{0F165AC7-F048-4F63-8505-3FBC87049859}" type="presParOf" srcId="{8773233F-05D5-42E6-954E-B2D92A38B21F}" destId="{C16F23CE-D1F1-4958-AF8C-5F88CA62496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9673BB-4101-49EE-86C8-FBD12225D5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FDAA4A-D6CA-463D-8640-C7A803CF69AB}">
      <dgm:prSet/>
      <dgm:spPr/>
      <dgm:t>
        <a:bodyPr/>
        <a:lstStyle/>
        <a:p>
          <a:pPr>
            <a:lnSpc>
              <a:spcPct val="100000"/>
            </a:lnSpc>
          </a:pPr>
          <a:r>
            <a:rPr lang="es-ES"/>
            <a:t>Art. 1° </a:t>
          </a:r>
          <a:r>
            <a:rPr lang="es-ES" b="1"/>
            <a:t>ESTABLECER</a:t>
          </a:r>
          <a:r>
            <a:rPr lang="es-ES"/>
            <a:t> el procedimiento de inspección y de sumario administrativo para la detección y sanción de hechos denunciados como trabajo infantil o adolescente en estado de vulnerabilidad.</a:t>
          </a:r>
          <a:endParaRPr lang="en-US"/>
        </a:p>
      </dgm:t>
    </dgm:pt>
    <dgm:pt modelId="{4A645C8C-8DAB-4124-BCC5-BAB10E0CA134}" type="parTrans" cxnId="{7622EFC1-5894-4700-A63A-54CD48EF322E}">
      <dgm:prSet/>
      <dgm:spPr/>
      <dgm:t>
        <a:bodyPr/>
        <a:lstStyle/>
        <a:p>
          <a:endParaRPr lang="en-US"/>
        </a:p>
      </dgm:t>
    </dgm:pt>
    <dgm:pt modelId="{A5457B87-1020-4A1D-ACE0-3863D00844C1}" type="sibTrans" cxnId="{7622EFC1-5894-4700-A63A-54CD48EF322E}">
      <dgm:prSet/>
      <dgm:spPr/>
      <dgm:t>
        <a:bodyPr/>
        <a:lstStyle/>
        <a:p>
          <a:endParaRPr lang="en-US"/>
        </a:p>
      </dgm:t>
    </dgm:pt>
    <dgm:pt modelId="{6770B679-12DA-44A4-9D87-8006B0129AC8}">
      <dgm:prSet/>
      <dgm:spPr/>
      <dgm:t>
        <a:bodyPr/>
        <a:lstStyle/>
        <a:p>
          <a:pPr>
            <a:lnSpc>
              <a:spcPct val="100000"/>
            </a:lnSpc>
          </a:pPr>
          <a:r>
            <a:rPr lang="es-ES" dirty="0"/>
            <a:t>Art. 2° </a:t>
          </a:r>
          <a:r>
            <a:rPr lang="es-ES" b="1" dirty="0"/>
            <a:t>DISPONER</a:t>
          </a:r>
          <a:r>
            <a:rPr lang="es-ES" dirty="0"/>
            <a:t> que para la aplicación de esta resolución será considerado como trabajo infantil todas aquellas labores realizadas por niños que no hayan alcanzado la edad mínima establecida en la Ley N°1680/01 (Código de la Niñez y Adolescencia) y trabajo adolescente irregular, las labores incluidas en la calificación de peores formas de trabajo infantil, y las realizadas sin reunir las garantías mínimas establecidas por las leyes nacionales.</a:t>
          </a:r>
          <a:endParaRPr lang="en-US" dirty="0"/>
        </a:p>
      </dgm:t>
    </dgm:pt>
    <dgm:pt modelId="{3ED9B418-9B63-42BF-A6C0-EFEAB1AAE56B}" type="parTrans" cxnId="{A10F0F0C-A6E7-4D8E-BCE1-CB1F05909D45}">
      <dgm:prSet/>
      <dgm:spPr/>
      <dgm:t>
        <a:bodyPr/>
        <a:lstStyle/>
        <a:p>
          <a:endParaRPr lang="en-US"/>
        </a:p>
      </dgm:t>
    </dgm:pt>
    <dgm:pt modelId="{263C5366-4B79-46AD-A8E1-DB2BAA5E604D}" type="sibTrans" cxnId="{A10F0F0C-A6E7-4D8E-BCE1-CB1F05909D45}">
      <dgm:prSet/>
      <dgm:spPr/>
      <dgm:t>
        <a:bodyPr/>
        <a:lstStyle/>
        <a:p>
          <a:endParaRPr lang="en-US"/>
        </a:p>
      </dgm:t>
    </dgm:pt>
    <dgm:pt modelId="{4C87D4FE-BC21-4360-B45C-C0EF92CA14DB}" type="pres">
      <dgm:prSet presAssocID="{A89673BB-4101-49EE-86C8-FBD12225D5E3}" presName="root" presStyleCnt="0">
        <dgm:presLayoutVars>
          <dgm:dir/>
          <dgm:resizeHandles val="exact"/>
        </dgm:presLayoutVars>
      </dgm:prSet>
      <dgm:spPr/>
    </dgm:pt>
    <dgm:pt modelId="{B571BE94-B1C4-47D6-B79A-E11E5A58F62A}" type="pres">
      <dgm:prSet presAssocID="{B4FDAA4A-D6CA-463D-8640-C7A803CF69AB}" presName="compNode" presStyleCnt="0"/>
      <dgm:spPr/>
    </dgm:pt>
    <dgm:pt modelId="{98FE2C78-39A4-48C4-99D5-8CE6E84428A8}" type="pres">
      <dgm:prSet presAssocID="{B4FDAA4A-D6CA-463D-8640-C7A803CF69AB}" presName="bgRect" presStyleLbl="bgShp" presStyleIdx="0" presStyleCnt="2"/>
      <dgm:spPr/>
    </dgm:pt>
    <dgm:pt modelId="{EA2CF520-E6AA-4BF8-9237-661B9872EFF5}" type="pres">
      <dgm:prSet presAssocID="{B4FDAA4A-D6CA-463D-8640-C7A803CF69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ca de verificación"/>
        </a:ext>
      </dgm:extLst>
    </dgm:pt>
    <dgm:pt modelId="{DDB5A6CD-3309-429F-B527-B6DCCE061F38}" type="pres">
      <dgm:prSet presAssocID="{B4FDAA4A-D6CA-463D-8640-C7A803CF69AB}" presName="spaceRect" presStyleCnt="0"/>
      <dgm:spPr/>
    </dgm:pt>
    <dgm:pt modelId="{64A8F0C4-53FC-41F4-8153-769B84FBF255}" type="pres">
      <dgm:prSet presAssocID="{B4FDAA4A-D6CA-463D-8640-C7A803CF69AB}" presName="parTx" presStyleLbl="revTx" presStyleIdx="0" presStyleCnt="2">
        <dgm:presLayoutVars>
          <dgm:chMax val="0"/>
          <dgm:chPref val="0"/>
        </dgm:presLayoutVars>
      </dgm:prSet>
      <dgm:spPr/>
    </dgm:pt>
    <dgm:pt modelId="{E202403D-5F3F-48E1-908B-1D00A27DF36F}" type="pres">
      <dgm:prSet presAssocID="{A5457B87-1020-4A1D-ACE0-3863D00844C1}" presName="sibTrans" presStyleCnt="0"/>
      <dgm:spPr/>
    </dgm:pt>
    <dgm:pt modelId="{AE534F4E-C1D2-4805-972C-021F93D53842}" type="pres">
      <dgm:prSet presAssocID="{6770B679-12DA-44A4-9D87-8006B0129AC8}" presName="compNode" presStyleCnt="0"/>
      <dgm:spPr/>
    </dgm:pt>
    <dgm:pt modelId="{73C4FFC6-9099-4152-811E-59C96126AFE5}" type="pres">
      <dgm:prSet presAssocID="{6770B679-12DA-44A4-9D87-8006B0129AC8}" presName="bgRect" presStyleLbl="bgShp" presStyleIdx="1" presStyleCnt="2"/>
      <dgm:spPr/>
    </dgm:pt>
    <dgm:pt modelId="{1F99659D-CCCA-42B1-BFD4-F9D069AC0CAD}" type="pres">
      <dgm:prSet presAssocID="{6770B679-12DA-44A4-9D87-8006B0129AC8}"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FEDB07-2ADD-489A-BE0B-BBC0F8F0D274}" type="pres">
      <dgm:prSet presAssocID="{6770B679-12DA-44A4-9D87-8006B0129AC8}" presName="spaceRect" presStyleCnt="0"/>
      <dgm:spPr/>
    </dgm:pt>
    <dgm:pt modelId="{19F9A6FE-4D9D-4444-AF24-F09460D234D8}" type="pres">
      <dgm:prSet presAssocID="{6770B679-12DA-44A4-9D87-8006B0129AC8}" presName="parTx" presStyleLbl="revTx" presStyleIdx="1" presStyleCnt="2">
        <dgm:presLayoutVars>
          <dgm:chMax val="0"/>
          <dgm:chPref val="0"/>
        </dgm:presLayoutVars>
      </dgm:prSet>
      <dgm:spPr/>
    </dgm:pt>
  </dgm:ptLst>
  <dgm:cxnLst>
    <dgm:cxn modelId="{A10F0F0C-A6E7-4D8E-BCE1-CB1F05909D45}" srcId="{A89673BB-4101-49EE-86C8-FBD12225D5E3}" destId="{6770B679-12DA-44A4-9D87-8006B0129AC8}" srcOrd="1" destOrd="0" parTransId="{3ED9B418-9B63-42BF-A6C0-EFEAB1AAE56B}" sibTransId="{263C5366-4B79-46AD-A8E1-DB2BAA5E604D}"/>
    <dgm:cxn modelId="{67E5FA9D-66EE-4801-9010-CA8CD01A73B8}" type="presOf" srcId="{B4FDAA4A-D6CA-463D-8640-C7A803CF69AB}" destId="{64A8F0C4-53FC-41F4-8153-769B84FBF255}" srcOrd="0" destOrd="0" presId="urn:microsoft.com/office/officeart/2018/2/layout/IconVerticalSolidList"/>
    <dgm:cxn modelId="{7622EFC1-5894-4700-A63A-54CD48EF322E}" srcId="{A89673BB-4101-49EE-86C8-FBD12225D5E3}" destId="{B4FDAA4A-D6CA-463D-8640-C7A803CF69AB}" srcOrd="0" destOrd="0" parTransId="{4A645C8C-8DAB-4124-BCC5-BAB10E0CA134}" sibTransId="{A5457B87-1020-4A1D-ACE0-3863D00844C1}"/>
    <dgm:cxn modelId="{24701FCF-762E-4C89-A29D-46793EEB3293}" type="presOf" srcId="{A89673BB-4101-49EE-86C8-FBD12225D5E3}" destId="{4C87D4FE-BC21-4360-B45C-C0EF92CA14DB}" srcOrd="0" destOrd="0" presId="urn:microsoft.com/office/officeart/2018/2/layout/IconVerticalSolidList"/>
    <dgm:cxn modelId="{77EF39DD-76E2-46CD-8FCE-D6BBBC4E43E0}" type="presOf" srcId="{6770B679-12DA-44A4-9D87-8006B0129AC8}" destId="{19F9A6FE-4D9D-4444-AF24-F09460D234D8}" srcOrd="0" destOrd="0" presId="urn:microsoft.com/office/officeart/2018/2/layout/IconVerticalSolidList"/>
    <dgm:cxn modelId="{8C5AB599-DA22-4809-8EDD-F4EC762A143B}" type="presParOf" srcId="{4C87D4FE-BC21-4360-B45C-C0EF92CA14DB}" destId="{B571BE94-B1C4-47D6-B79A-E11E5A58F62A}" srcOrd="0" destOrd="0" presId="urn:microsoft.com/office/officeart/2018/2/layout/IconVerticalSolidList"/>
    <dgm:cxn modelId="{FB6BF756-AFF7-42AF-A140-A52EF21BC464}" type="presParOf" srcId="{B571BE94-B1C4-47D6-B79A-E11E5A58F62A}" destId="{98FE2C78-39A4-48C4-99D5-8CE6E84428A8}" srcOrd="0" destOrd="0" presId="urn:microsoft.com/office/officeart/2018/2/layout/IconVerticalSolidList"/>
    <dgm:cxn modelId="{15B1677F-1221-4DA0-A77B-7881A1C37C46}" type="presParOf" srcId="{B571BE94-B1C4-47D6-B79A-E11E5A58F62A}" destId="{EA2CF520-E6AA-4BF8-9237-661B9872EFF5}" srcOrd="1" destOrd="0" presId="urn:microsoft.com/office/officeart/2018/2/layout/IconVerticalSolidList"/>
    <dgm:cxn modelId="{D1A5A6B9-3038-4D73-BCBD-1D718EE998EF}" type="presParOf" srcId="{B571BE94-B1C4-47D6-B79A-E11E5A58F62A}" destId="{DDB5A6CD-3309-429F-B527-B6DCCE061F38}" srcOrd="2" destOrd="0" presId="urn:microsoft.com/office/officeart/2018/2/layout/IconVerticalSolidList"/>
    <dgm:cxn modelId="{220D87C9-02D1-4802-9BD5-07FFA3DFC73F}" type="presParOf" srcId="{B571BE94-B1C4-47D6-B79A-E11E5A58F62A}" destId="{64A8F0C4-53FC-41F4-8153-769B84FBF255}" srcOrd="3" destOrd="0" presId="urn:microsoft.com/office/officeart/2018/2/layout/IconVerticalSolidList"/>
    <dgm:cxn modelId="{AF0E6669-2CB3-4376-8A19-94EDC83C9ED5}" type="presParOf" srcId="{4C87D4FE-BC21-4360-B45C-C0EF92CA14DB}" destId="{E202403D-5F3F-48E1-908B-1D00A27DF36F}" srcOrd="1" destOrd="0" presId="urn:microsoft.com/office/officeart/2018/2/layout/IconVerticalSolidList"/>
    <dgm:cxn modelId="{6C1EF88A-4A6A-4FA4-B13C-C468D28543D2}" type="presParOf" srcId="{4C87D4FE-BC21-4360-B45C-C0EF92CA14DB}" destId="{AE534F4E-C1D2-4805-972C-021F93D53842}" srcOrd="2" destOrd="0" presId="urn:microsoft.com/office/officeart/2018/2/layout/IconVerticalSolidList"/>
    <dgm:cxn modelId="{0C86FA78-F20E-4BDC-A1AF-0E85352BE309}" type="presParOf" srcId="{AE534F4E-C1D2-4805-972C-021F93D53842}" destId="{73C4FFC6-9099-4152-811E-59C96126AFE5}" srcOrd="0" destOrd="0" presId="urn:microsoft.com/office/officeart/2018/2/layout/IconVerticalSolidList"/>
    <dgm:cxn modelId="{B667A9E4-64A4-4543-9F80-69B27CB37F41}" type="presParOf" srcId="{AE534F4E-C1D2-4805-972C-021F93D53842}" destId="{1F99659D-CCCA-42B1-BFD4-F9D069AC0CAD}" srcOrd="1" destOrd="0" presId="urn:microsoft.com/office/officeart/2018/2/layout/IconVerticalSolidList"/>
    <dgm:cxn modelId="{E64D1FED-0DA8-46E1-89E8-6D1549D86A8D}" type="presParOf" srcId="{AE534F4E-C1D2-4805-972C-021F93D53842}" destId="{49FEDB07-2ADD-489A-BE0B-BBC0F8F0D274}" srcOrd="2" destOrd="0" presId="urn:microsoft.com/office/officeart/2018/2/layout/IconVerticalSolidList"/>
    <dgm:cxn modelId="{ED03093B-1FD1-427C-9D71-E0B46D744A8A}" type="presParOf" srcId="{AE534F4E-C1D2-4805-972C-021F93D53842}" destId="{19F9A6FE-4D9D-4444-AF24-F09460D234D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14F2B-FF7B-4943-B9DB-7442491FFE91}">
      <dsp:nvSpPr>
        <dsp:cNvPr id="0" name=""/>
        <dsp:cNvSpPr/>
      </dsp:nvSpPr>
      <dsp:spPr>
        <a:xfrm>
          <a:off x="0" y="582055"/>
          <a:ext cx="6417348" cy="60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s-PY" sz="1400" kern="1200" dirty="0"/>
            <a:t>El inspector deberá recorrer la totalidad de las dependencias del establecimiento, identificando con el nro. de </a:t>
          </a:r>
          <a:r>
            <a:rPr lang="es-PY" sz="1400" b="1" kern="1200" dirty="0"/>
            <a:t>cédula de identidad </a:t>
          </a:r>
          <a:r>
            <a:rPr lang="es-PY" sz="1400" kern="1200" dirty="0"/>
            <a:t>a los trabajadores presentes.</a:t>
          </a:r>
          <a:endParaRPr lang="en-US" sz="1400" kern="1200" dirty="0"/>
        </a:p>
      </dsp:txBody>
      <dsp:txXfrm>
        <a:off x="29585" y="611640"/>
        <a:ext cx="6358178" cy="546890"/>
      </dsp:txXfrm>
    </dsp:sp>
    <dsp:sp modelId="{4218B5CD-B529-49EE-8F93-6AD3F6E151F9}">
      <dsp:nvSpPr>
        <dsp:cNvPr id="0" name=""/>
        <dsp:cNvSpPr/>
      </dsp:nvSpPr>
      <dsp:spPr>
        <a:xfrm>
          <a:off x="0" y="1228436"/>
          <a:ext cx="6417348" cy="60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s-ES" sz="1400" b="1" kern="1200"/>
            <a:t>C</a:t>
          </a:r>
          <a:r>
            <a:rPr lang="es-PY" sz="1400" b="1" kern="1200"/>
            <a:t>antidad de entrevistas</a:t>
          </a:r>
          <a:r>
            <a:rPr lang="es-PY" sz="1400" kern="1200"/>
            <a:t>: las que se estimen necesarias.</a:t>
          </a:r>
          <a:endParaRPr lang="en-US" sz="1400" kern="1200"/>
        </a:p>
      </dsp:txBody>
      <dsp:txXfrm>
        <a:off x="29585" y="1258021"/>
        <a:ext cx="6358178" cy="546890"/>
      </dsp:txXfrm>
    </dsp:sp>
    <dsp:sp modelId="{A6528DE9-1E5B-41E2-B1F7-C6A0D7DDDBDB}">
      <dsp:nvSpPr>
        <dsp:cNvPr id="0" name=""/>
        <dsp:cNvSpPr/>
      </dsp:nvSpPr>
      <dsp:spPr>
        <a:xfrm>
          <a:off x="0" y="1874816"/>
          <a:ext cx="6417348" cy="60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s-PY" sz="1400" kern="1200" dirty="0"/>
            <a:t>Relevará datos de trabajadores sobre las </a:t>
          </a:r>
          <a:r>
            <a:rPr lang="es-PY" sz="1400" b="1" kern="1200" dirty="0"/>
            <a:t>condiciones de trabajo y de seguridad y salud ocupacional.</a:t>
          </a:r>
          <a:endParaRPr lang="en-US" sz="1400" kern="1200" dirty="0"/>
        </a:p>
      </dsp:txBody>
      <dsp:txXfrm>
        <a:off x="29585" y="1904401"/>
        <a:ext cx="6358178" cy="546890"/>
      </dsp:txXfrm>
    </dsp:sp>
    <dsp:sp modelId="{AD48FA8C-59B5-4F1D-A127-61E37B6137E5}">
      <dsp:nvSpPr>
        <dsp:cNvPr id="0" name=""/>
        <dsp:cNvSpPr/>
      </dsp:nvSpPr>
      <dsp:spPr>
        <a:xfrm>
          <a:off x="0" y="2521196"/>
          <a:ext cx="6417348" cy="60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s-PY" sz="1400" b="1" kern="1200" dirty="0"/>
            <a:t>Las entrevistas se realizaran  en privado, </a:t>
          </a:r>
          <a:r>
            <a:rPr lang="es-PY" sz="1400" kern="1200" dirty="0"/>
            <a:t>solicitando al empleador de los trabajadores y/o terceros que acompañan, un espacio adecuado para realizarlas. </a:t>
          </a:r>
          <a:endParaRPr lang="en-US" sz="1400" kern="1200" dirty="0"/>
        </a:p>
      </dsp:txBody>
      <dsp:txXfrm>
        <a:off x="29585" y="2550781"/>
        <a:ext cx="6358178" cy="54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1ECC8-77E0-4823-950A-458B77D4376C}">
      <dsp:nvSpPr>
        <dsp:cNvPr id="0" name=""/>
        <dsp:cNvSpPr/>
      </dsp:nvSpPr>
      <dsp:spPr>
        <a:xfrm>
          <a:off x="4029718" y="1624713"/>
          <a:ext cx="2000176" cy="682620"/>
        </a:xfrm>
        <a:custGeom>
          <a:avLst/>
          <a:gdLst/>
          <a:ahLst/>
          <a:cxnLst/>
          <a:rect l="0" t="0" r="0" b="0"/>
          <a:pathLst>
            <a:path>
              <a:moveTo>
                <a:pt x="0" y="0"/>
              </a:moveTo>
              <a:lnTo>
                <a:pt x="0" y="341432"/>
              </a:lnTo>
              <a:lnTo>
                <a:pt x="2000176" y="341432"/>
              </a:lnTo>
              <a:lnTo>
                <a:pt x="2000176" y="682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602D0C-47CB-4062-8234-82A03D0CD169}">
      <dsp:nvSpPr>
        <dsp:cNvPr id="0" name=""/>
        <dsp:cNvSpPr/>
      </dsp:nvSpPr>
      <dsp:spPr>
        <a:xfrm>
          <a:off x="2112466" y="1624713"/>
          <a:ext cx="1917251" cy="684625"/>
        </a:xfrm>
        <a:custGeom>
          <a:avLst/>
          <a:gdLst/>
          <a:ahLst/>
          <a:cxnLst/>
          <a:rect l="0" t="0" r="0" b="0"/>
          <a:pathLst>
            <a:path>
              <a:moveTo>
                <a:pt x="1917251" y="0"/>
              </a:moveTo>
              <a:lnTo>
                <a:pt x="1917251" y="343437"/>
              </a:lnTo>
              <a:lnTo>
                <a:pt x="0" y="343437"/>
              </a:lnTo>
              <a:lnTo>
                <a:pt x="0" y="6846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F3F49A-A3FB-4D37-994C-A341A969EFF0}">
      <dsp:nvSpPr>
        <dsp:cNvPr id="0" name=""/>
        <dsp:cNvSpPr/>
      </dsp:nvSpPr>
      <dsp:spPr>
        <a:xfrm>
          <a:off x="2405011" y="6"/>
          <a:ext cx="3249414" cy="162470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s-PY" sz="4100" kern="1200" dirty="0"/>
            <a:t>Inspección</a:t>
          </a:r>
        </a:p>
      </dsp:txBody>
      <dsp:txXfrm>
        <a:off x="2405011" y="6"/>
        <a:ext cx="3249414" cy="1624707"/>
      </dsp:txXfrm>
    </dsp:sp>
    <dsp:sp modelId="{AF093744-BF6C-46C0-9EEF-6C798727C404}">
      <dsp:nvSpPr>
        <dsp:cNvPr id="0" name=""/>
        <dsp:cNvSpPr/>
      </dsp:nvSpPr>
      <dsp:spPr>
        <a:xfrm>
          <a:off x="487759" y="2309339"/>
          <a:ext cx="3249414" cy="121458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s-PY" sz="4100" kern="1200" dirty="0"/>
            <a:t>Informe de Inspección</a:t>
          </a:r>
        </a:p>
      </dsp:txBody>
      <dsp:txXfrm>
        <a:off x="487759" y="2309339"/>
        <a:ext cx="3249414" cy="1214582"/>
      </dsp:txXfrm>
    </dsp:sp>
    <dsp:sp modelId="{D64E415D-B879-4217-B48F-645643BF2FFC}">
      <dsp:nvSpPr>
        <dsp:cNvPr id="0" name=""/>
        <dsp:cNvSpPr/>
      </dsp:nvSpPr>
      <dsp:spPr>
        <a:xfrm>
          <a:off x="4405188" y="2307334"/>
          <a:ext cx="3249414" cy="1216336"/>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s-PY" sz="4100" kern="1200" dirty="0"/>
            <a:t>Acta de Infracción</a:t>
          </a:r>
        </a:p>
      </dsp:txBody>
      <dsp:txXfrm>
        <a:off x="4405188" y="2307334"/>
        <a:ext cx="3249414" cy="1216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E2C78-39A4-48C4-99D5-8CE6E84428A8}">
      <dsp:nvSpPr>
        <dsp:cNvPr id="0" name=""/>
        <dsp:cNvSpPr/>
      </dsp:nvSpPr>
      <dsp:spPr>
        <a:xfrm>
          <a:off x="0" y="433"/>
          <a:ext cx="8673352" cy="12074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CF520-E6AA-4BF8-9237-661B9872EFF5}">
      <dsp:nvSpPr>
        <dsp:cNvPr id="0" name=""/>
        <dsp:cNvSpPr/>
      </dsp:nvSpPr>
      <dsp:spPr>
        <a:xfrm>
          <a:off x="365266" y="272119"/>
          <a:ext cx="664120" cy="664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8F0C4-53FC-41F4-8153-769B84FBF255}">
      <dsp:nvSpPr>
        <dsp:cNvPr id="0" name=""/>
        <dsp:cNvSpPr/>
      </dsp:nvSpPr>
      <dsp:spPr>
        <a:xfrm>
          <a:off x="1394652" y="433"/>
          <a:ext cx="7182977" cy="1207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93" tIns="127793" rIns="127793" bIns="127793" numCol="1" spcCol="1270" anchor="ctr" anchorCtr="0">
          <a:noAutofit/>
        </a:bodyPr>
        <a:lstStyle/>
        <a:p>
          <a:pPr marL="0" lvl="0" indent="0" algn="l" defTabSz="622300">
            <a:lnSpc>
              <a:spcPct val="100000"/>
            </a:lnSpc>
            <a:spcBef>
              <a:spcPct val="0"/>
            </a:spcBef>
            <a:spcAft>
              <a:spcPct val="35000"/>
            </a:spcAft>
            <a:buNone/>
          </a:pPr>
          <a:r>
            <a:rPr lang="es-ES" sz="1400" kern="1200"/>
            <a:t>Art. 1° </a:t>
          </a:r>
          <a:r>
            <a:rPr lang="es-ES" sz="1400" b="1" kern="1200"/>
            <a:t>ESTABLECER</a:t>
          </a:r>
          <a:r>
            <a:rPr lang="es-ES" sz="1400" kern="1200"/>
            <a:t> el procedimiento de inspección y de sumario administrativo para la detección y sanción de hechos denunciados como trabajo infantil o adolescente en estado de vulnerabilidad.</a:t>
          </a:r>
          <a:endParaRPr lang="en-US" sz="1400" kern="1200"/>
        </a:p>
      </dsp:txBody>
      <dsp:txXfrm>
        <a:off x="1394652" y="433"/>
        <a:ext cx="7182977" cy="1207491"/>
      </dsp:txXfrm>
    </dsp:sp>
    <dsp:sp modelId="{73C4FFC6-9099-4152-811E-59C96126AFE5}">
      <dsp:nvSpPr>
        <dsp:cNvPr id="0" name=""/>
        <dsp:cNvSpPr/>
      </dsp:nvSpPr>
      <dsp:spPr>
        <a:xfrm>
          <a:off x="0" y="1377397"/>
          <a:ext cx="8673352" cy="12074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9659D-CCCA-42B1-BFD4-F9D069AC0CAD}">
      <dsp:nvSpPr>
        <dsp:cNvPr id="0" name=""/>
        <dsp:cNvSpPr/>
      </dsp:nvSpPr>
      <dsp:spPr>
        <a:xfrm>
          <a:off x="365266" y="1649083"/>
          <a:ext cx="664120" cy="6641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9A6FE-4D9D-4444-AF24-F09460D234D8}">
      <dsp:nvSpPr>
        <dsp:cNvPr id="0" name=""/>
        <dsp:cNvSpPr/>
      </dsp:nvSpPr>
      <dsp:spPr>
        <a:xfrm>
          <a:off x="1394652" y="1377397"/>
          <a:ext cx="7182977" cy="1207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93" tIns="127793" rIns="127793" bIns="127793" numCol="1" spcCol="1270" anchor="ctr" anchorCtr="0">
          <a:noAutofit/>
        </a:bodyPr>
        <a:lstStyle/>
        <a:p>
          <a:pPr marL="0" lvl="0" indent="0" algn="l" defTabSz="622300">
            <a:lnSpc>
              <a:spcPct val="100000"/>
            </a:lnSpc>
            <a:spcBef>
              <a:spcPct val="0"/>
            </a:spcBef>
            <a:spcAft>
              <a:spcPct val="35000"/>
            </a:spcAft>
            <a:buNone/>
          </a:pPr>
          <a:r>
            <a:rPr lang="es-ES" sz="1400" kern="1200" dirty="0"/>
            <a:t>Art. 2° </a:t>
          </a:r>
          <a:r>
            <a:rPr lang="es-ES" sz="1400" b="1" kern="1200" dirty="0"/>
            <a:t>DISPONER</a:t>
          </a:r>
          <a:r>
            <a:rPr lang="es-ES" sz="1400" kern="1200" dirty="0"/>
            <a:t> que para la aplicación de esta resolución será considerado como trabajo infantil todas aquellas labores realizadas por niños que no hayan alcanzado la edad mínima establecida en la Ley N°1680/01 (Código de la Niñez y Adolescencia) y trabajo adolescente irregular, las labores incluidas en la calificación de peores formas de trabajo infantil, y las realizadas sin reunir las garantías mínimas establecidas por las leyes nacionales.</a:t>
          </a:r>
          <a:endParaRPr lang="en-US" sz="1400" kern="1200" dirty="0"/>
        </a:p>
      </dsp:txBody>
      <dsp:txXfrm>
        <a:off x="1394652" y="1377397"/>
        <a:ext cx="7182977" cy="12074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C25E4-A655-47F1-B9FB-2257B5581C40}" type="datetimeFigureOut">
              <a:rPr lang="es-419" smtClean="0"/>
              <a:t>5/8/2025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955B5-A2CF-4B7E-BF36-0BEB3548748B}" type="slidenum">
              <a:rPr lang="es-419" smtClean="0"/>
              <a:t>‹Nº›</a:t>
            </a:fld>
            <a:endParaRPr lang="es-419"/>
          </a:p>
        </p:txBody>
      </p:sp>
    </p:spTree>
    <p:extLst>
      <p:ext uri="{BB962C8B-B14F-4D97-AF65-F5344CB8AC3E}">
        <p14:creationId xmlns:p14="http://schemas.microsoft.com/office/powerpoint/2010/main" val="351658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5923ED-DD4C-48D3-88FA-14C42A0C4CA5}" type="datetimeFigureOut">
              <a:rPr lang="es-ES" smtClean="0"/>
              <a:t>05/08/2025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116681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5923ED-DD4C-48D3-88FA-14C42A0C4CA5}" type="datetimeFigureOut">
              <a:rPr lang="es-ES" smtClean="0"/>
              <a:t>05/08/2025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67726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5923ED-DD4C-48D3-88FA-14C42A0C4CA5}" type="datetimeFigureOut">
              <a:rPr lang="es-ES" smtClean="0"/>
              <a:t>05/08/2025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41772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5923ED-DD4C-48D3-88FA-14C42A0C4CA5}" type="datetimeFigureOut">
              <a:rPr lang="es-ES" smtClean="0"/>
              <a:t>05/08/2025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27810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E5923ED-DD4C-48D3-88FA-14C42A0C4CA5}" type="datetimeFigureOut">
              <a:rPr lang="es-ES" smtClean="0"/>
              <a:t>05/08/2025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244618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5923ED-DD4C-48D3-88FA-14C42A0C4CA5}" type="datetimeFigureOut">
              <a:rPr lang="es-ES" smtClean="0"/>
              <a:t>05/08/2025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34547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5923ED-DD4C-48D3-88FA-14C42A0C4CA5}" type="datetimeFigureOut">
              <a:rPr lang="es-ES" smtClean="0"/>
              <a:t>05/08/2025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115430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5923ED-DD4C-48D3-88FA-14C42A0C4CA5}" type="datetimeFigureOut">
              <a:rPr lang="es-ES" smtClean="0"/>
              <a:t>05/08/2025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10597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923ED-DD4C-48D3-88FA-14C42A0C4CA5}" type="datetimeFigureOut">
              <a:rPr lang="es-ES" smtClean="0"/>
              <a:t>05/08/2025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38435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5923ED-DD4C-48D3-88FA-14C42A0C4CA5}" type="datetimeFigureOut">
              <a:rPr lang="es-ES" smtClean="0"/>
              <a:t>05/08/2025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221917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5923ED-DD4C-48D3-88FA-14C42A0C4CA5}" type="datetimeFigureOut">
              <a:rPr lang="es-ES" smtClean="0"/>
              <a:t>05/08/2025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6BC9DD-D097-4695-87BC-EB80EAFD8D7F}" type="slidenum">
              <a:rPr lang="es-ES" smtClean="0"/>
              <a:t>‹Nº›</a:t>
            </a:fld>
            <a:endParaRPr lang="es-ES"/>
          </a:p>
        </p:txBody>
      </p:sp>
    </p:spTree>
    <p:extLst>
      <p:ext uri="{BB962C8B-B14F-4D97-AF65-F5344CB8AC3E}">
        <p14:creationId xmlns:p14="http://schemas.microsoft.com/office/powerpoint/2010/main" val="336349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923ED-DD4C-48D3-88FA-14C42A0C4CA5}" type="datetimeFigureOut">
              <a:rPr lang="es-ES" smtClean="0"/>
              <a:t>05/08/2025</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BC9DD-D097-4695-87BC-EB80EAFD8D7F}" type="slidenum">
              <a:rPr lang="es-ES" smtClean="0"/>
              <a:t>‹Nº›</a:t>
            </a:fld>
            <a:endParaRPr lang="es-ES"/>
          </a:p>
        </p:txBody>
      </p:sp>
    </p:spTree>
    <p:extLst>
      <p:ext uri="{BB962C8B-B14F-4D97-AF65-F5344CB8AC3E}">
        <p14:creationId xmlns:p14="http://schemas.microsoft.com/office/powerpoint/2010/main" val="117165327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dgifparaguay@mtess.gov.p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3.jf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4C44C84F-4C6F-4734-8B95-7522233A05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9294"/>
            <a:ext cx="12192000"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8DCD9E56-C603-4883-A20C-A8008CDF713C}"/>
              </a:ext>
            </a:extLst>
          </p:cNvPr>
          <p:cNvSpPr/>
          <p:nvPr/>
        </p:nvSpPr>
        <p:spPr>
          <a:xfrm>
            <a:off x="1897380" y="3013502"/>
            <a:ext cx="8641080"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es-PY" sz="2800" b="1" i="0" u="none" strike="noStrike" kern="0" cap="none" spc="0" normalizeH="0" baseline="0" noProof="0" dirty="0">
                <a:ln>
                  <a:noFill/>
                </a:ln>
                <a:solidFill>
                  <a:prstClr val="black"/>
                </a:solidFill>
                <a:effectLst/>
                <a:uLnTx/>
                <a:uFillTx/>
                <a:latin typeface="Garamond" panose="02020404030301010803" pitchFamily="18" charset="0"/>
                <a:ea typeface="+mj-ea"/>
                <a:cs typeface="+mj-cs"/>
              </a:rPr>
              <a:t>MINISTERIO DE TRABAJO,</a:t>
            </a:r>
            <a:br>
              <a:rPr kumimoji="0" lang="es-MX" altLang="es-PY" sz="2800" b="1" i="0" u="none" strike="noStrike" kern="0" cap="none" spc="0" normalizeH="0" baseline="0" noProof="0" dirty="0">
                <a:ln>
                  <a:noFill/>
                </a:ln>
                <a:solidFill>
                  <a:prstClr val="black"/>
                </a:solidFill>
                <a:effectLst/>
                <a:uLnTx/>
                <a:uFillTx/>
                <a:latin typeface="Garamond" panose="02020404030301010803" pitchFamily="18" charset="0"/>
                <a:ea typeface="+mj-ea"/>
                <a:cs typeface="+mj-cs"/>
              </a:rPr>
            </a:br>
            <a:r>
              <a:rPr kumimoji="0" lang="es-MX" altLang="es-PY" sz="2800" b="1" i="0" u="none" strike="noStrike" kern="0" cap="none" spc="0" normalizeH="0" baseline="0" noProof="0" dirty="0">
                <a:ln>
                  <a:noFill/>
                </a:ln>
                <a:solidFill>
                  <a:prstClr val="black"/>
                </a:solidFill>
                <a:effectLst/>
                <a:uLnTx/>
                <a:uFillTx/>
                <a:latin typeface="Garamond" panose="02020404030301010803" pitchFamily="18" charset="0"/>
                <a:ea typeface="+mj-ea"/>
                <a:cs typeface="+mj-cs"/>
              </a:rPr>
              <a:t>EMPLEO Y SEGURIDAD SOCIAL</a:t>
            </a:r>
            <a:endParaRPr kumimoji="0" lang="es-PY" sz="2800" b="0" i="0" u="none" strike="noStrike" kern="0" cap="none" spc="0" normalizeH="0" baseline="0" noProof="0" dirty="0">
              <a:ln>
                <a:noFill/>
              </a:ln>
              <a:solidFill>
                <a:sysClr val="windowText" lastClr="000000"/>
              </a:solidFill>
              <a:effectLst/>
              <a:uLnTx/>
              <a:uFillTx/>
            </a:endParaRPr>
          </a:p>
        </p:txBody>
      </p:sp>
      <p:sp>
        <p:nvSpPr>
          <p:cNvPr id="9" name="Rectángulo 8">
            <a:extLst>
              <a:ext uri="{FF2B5EF4-FFF2-40B4-BE49-F238E27FC236}">
                <a16:creationId xmlns:a16="http://schemas.microsoft.com/office/drawing/2014/main" id="{CAA1DB11-ABE6-4380-A815-BCE218783547}"/>
              </a:ext>
            </a:extLst>
          </p:cNvPr>
          <p:cNvSpPr/>
          <p:nvPr/>
        </p:nvSpPr>
        <p:spPr>
          <a:xfrm>
            <a:off x="1897380" y="3954370"/>
            <a:ext cx="8191500" cy="1045414"/>
          </a:xfrm>
          <a:prstGeom prst="rect">
            <a:avLst/>
          </a:prstGeom>
        </p:spPr>
        <p:txBody>
          <a:bodyPr wrap="square">
            <a:spAutoFit/>
          </a:bodyPr>
          <a:lstStyle/>
          <a:p>
            <a:pPr marL="0" marR="0" lvl="0" indent="0" algn="ctr" defTabSz="685800" eaLnBrk="1" fontAlgn="base" latinLnBrk="0" hangingPunct="1">
              <a:lnSpc>
                <a:spcPct val="90000"/>
              </a:lnSpc>
              <a:spcBef>
                <a:spcPts val="750"/>
              </a:spcBef>
              <a:spcAft>
                <a:spcPct val="0"/>
              </a:spcAft>
              <a:buClrTx/>
              <a:buSzTx/>
              <a:buFontTx/>
              <a:buNone/>
              <a:tabLst/>
              <a:defRPr/>
            </a:pPr>
            <a:endParaRPr kumimoji="0" lang="es-MX" altLang="es-PY" b="1" u="none" strike="noStrike" kern="0" cap="none" spc="0" normalizeH="0" baseline="0" noProof="0" dirty="0">
              <a:ln>
                <a:noFill/>
              </a:ln>
              <a:solidFill>
                <a:prstClr val="black"/>
              </a:solidFill>
              <a:effectLst/>
              <a:uLnTx/>
              <a:uFillTx/>
              <a:latin typeface="Gotham" pitchFamily="2" charset="0"/>
            </a:endParaRPr>
          </a:p>
          <a:p>
            <a:pPr marL="0" marR="0" lvl="0" indent="0" algn="ctr" defTabSz="685800" eaLnBrk="1" fontAlgn="base" latinLnBrk="0" hangingPunct="1">
              <a:lnSpc>
                <a:spcPct val="90000"/>
              </a:lnSpc>
              <a:spcBef>
                <a:spcPts val="750"/>
              </a:spcBef>
              <a:spcAft>
                <a:spcPct val="0"/>
              </a:spcAft>
              <a:buClrTx/>
              <a:buSzTx/>
              <a:buFontTx/>
              <a:buNone/>
              <a:tabLst/>
              <a:defRPr/>
            </a:pPr>
            <a:r>
              <a:rPr kumimoji="0" lang="es-MX" altLang="es-PY" b="1" u="none" strike="noStrike" kern="0" cap="none" spc="0" normalizeH="0" baseline="0" noProof="0" dirty="0">
                <a:ln>
                  <a:noFill/>
                </a:ln>
                <a:solidFill>
                  <a:prstClr val="black"/>
                </a:solidFill>
                <a:effectLst/>
                <a:uLnTx/>
                <a:uFillTx/>
                <a:latin typeface="Gotham" pitchFamily="2" charset="0"/>
              </a:rPr>
              <a:t>Dirección General de Inspección y Fiscalización de Trabajo</a:t>
            </a:r>
          </a:p>
          <a:p>
            <a:pPr marL="0" marR="0" lvl="0" indent="0" algn="ctr" defTabSz="685800" eaLnBrk="1" fontAlgn="base" latinLnBrk="0" hangingPunct="1">
              <a:lnSpc>
                <a:spcPct val="90000"/>
              </a:lnSpc>
              <a:spcBef>
                <a:spcPts val="750"/>
              </a:spcBef>
              <a:spcAft>
                <a:spcPct val="0"/>
              </a:spcAft>
              <a:buClrTx/>
              <a:buSzTx/>
              <a:buFontTx/>
              <a:buNone/>
              <a:tabLst/>
              <a:defRPr/>
            </a:pPr>
            <a:r>
              <a:rPr kumimoji="0" lang="es-MX" altLang="es-PY" b="1" u="none" strike="noStrike" kern="0" cap="none" spc="0" normalizeH="0" baseline="0" noProof="0" dirty="0">
                <a:ln>
                  <a:noFill/>
                </a:ln>
                <a:solidFill>
                  <a:prstClr val="black"/>
                </a:solidFill>
                <a:effectLst/>
                <a:uLnTx/>
                <a:uFillTx/>
                <a:latin typeface="Gotham" pitchFamily="2" charset="0"/>
              </a:rPr>
              <a:t>2025</a:t>
            </a:r>
            <a:endParaRPr kumimoji="0" lang="es-PY" b="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925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94158" y="1259147"/>
            <a:ext cx="5901842" cy="1512168"/>
          </a:xfrm>
        </p:spPr>
        <p:txBody>
          <a:bodyPr>
            <a:noAutofit/>
          </a:bodyPr>
          <a:lstStyle/>
          <a:p>
            <a:pPr>
              <a:buFont typeface="Wingdings" panose="05000000000000000000" pitchFamily="2" charset="2"/>
              <a:buChar char="q"/>
            </a:pPr>
            <a:r>
              <a:rPr lang="es-PY" sz="1800" dirty="0">
                <a:solidFill>
                  <a:schemeClr val="tx1"/>
                </a:solidFill>
                <a:latin typeface="Bahnschrift SemiLight SemiConde" panose="020B0502040204020203" pitchFamily="34" charset="0"/>
              </a:rPr>
              <a:t>Terminada la visita de inspección, el inspector </a:t>
            </a:r>
            <a:r>
              <a:rPr lang="es-PY" sz="1800" b="1" dirty="0">
                <a:solidFill>
                  <a:schemeClr val="tx1"/>
                </a:solidFill>
                <a:latin typeface="Bahnschrift SemiLight SemiConde" panose="020B0502040204020203" pitchFamily="34" charset="0"/>
              </a:rPr>
              <a:t>labrará por duplicado </a:t>
            </a:r>
            <a:r>
              <a:rPr lang="es-PY" sz="1800" dirty="0">
                <a:solidFill>
                  <a:schemeClr val="tx1"/>
                </a:solidFill>
                <a:latin typeface="Bahnschrift SemiLight SemiConde" panose="020B0502040204020203" pitchFamily="34" charset="0"/>
              </a:rPr>
              <a:t>acta de visita. </a:t>
            </a:r>
          </a:p>
          <a:p>
            <a:pPr>
              <a:buFont typeface="Wingdings" panose="05000000000000000000" pitchFamily="2" charset="2"/>
              <a:buChar char="q"/>
            </a:pPr>
            <a:r>
              <a:rPr lang="es-PY" sz="1800" dirty="0">
                <a:solidFill>
                  <a:schemeClr val="tx1"/>
                </a:solidFill>
                <a:latin typeface="Bahnschrift SemiLight SemiConde" panose="020B0502040204020203" pitchFamily="34" charset="0"/>
              </a:rPr>
              <a:t>Antes de abandonar el lugar de trabajo, el inspector procederá a </a:t>
            </a:r>
            <a:r>
              <a:rPr lang="es-PY" sz="1800" b="1" dirty="0">
                <a:solidFill>
                  <a:schemeClr val="tx1"/>
                </a:solidFill>
                <a:latin typeface="Bahnschrift SemiLight SemiConde" panose="020B0502040204020203" pitchFamily="34" charset="0"/>
              </a:rPr>
              <a:t>dar lectura del contenido.</a:t>
            </a:r>
          </a:p>
          <a:p>
            <a:pPr>
              <a:buFont typeface="Wingdings" panose="05000000000000000000" pitchFamily="2" charset="2"/>
              <a:buChar char="q"/>
            </a:pPr>
            <a:r>
              <a:rPr lang="es-PY" sz="1800" dirty="0">
                <a:solidFill>
                  <a:schemeClr val="tx1"/>
                </a:solidFill>
                <a:latin typeface="Bahnschrift SemiLight SemiConde" panose="020B0502040204020203" pitchFamily="34" charset="0"/>
              </a:rPr>
              <a:t>El inspector invitará al empleador, su representante o persona a cargo a que </a:t>
            </a:r>
            <a:r>
              <a:rPr lang="es-PY" sz="1800" b="1" dirty="0">
                <a:solidFill>
                  <a:schemeClr val="tx1"/>
                </a:solidFill>
                <a:latin typeface="Bahnschrift SemiLight SemiConde" panose="020B0502040204020203" pitchFamily="34" charset="0"/>
              </a:rPr>
              <a:t>firme</a:t>
            </a:r>
            <a:r>
              <a:rPr lang="es-PY" sz="1800" dirty="0">
                <a:solidFill>
                  <a:schemeClr val="tx1"/>
                </a:solidFill>
                <a:latin typeface="Bahnschrift SemiLight SemiConde" panose="020B0502040204020203" pitchFamily="34" charset="0"/>
              </a:rPr>
              <a:t> el acta.</a:t>
            </a:r>
          </a:p>
          <a:p>
            <a:pPr>
              <a:buFont typeface="Wingdings" panose="05000000000000000000" pitchFamily="2" charset="2"/>
              <a:buChar char="q"/>
            </a:pPr>
            <a:r>
              <a:rPr lang="es-ES" sz="1800" dirty="0">
                <a:solidFill>
                  <a:schemeClr val="tx1"/>
                </a:solidFill>
                <a:latin typeface="Bahnschrift SemiLight SemiConde" panose="020B0502040204020203" pitchFamily="34" charset="0"/>
              </a:rPr>
              <a:t>El</a:t>
            </a:r>
            <a:r>
              <a:rPr lang="es-PY" sz="1800" dirty="0">
                <a:solidFill>
                  <a:schemeClr val="tx1"/>
                </a:solidFill>
                <a:latin typeface="Bahnschrift SemiLight SemiConde" panose="020B0502040204020203" pitchFamily="34" charset="0"/>
              </a:rPr>
              <a:t> acta de visita tendrá carácter de declaración jurada.</a:t>
            </a:r>
          </a:p>
          <a:p>
            <a:pPr>
              <a:buFont typeface="Wingdings" panose="05000000000000000000" pitchFamily="2" charset="2"/>
              <a:buChar char="q"/>
            </a:pPr>
            <a:r>
              <a:rPr lang="es-PY" sz="1800" dirty="0"/>
              <a:t>Se entregará </a:t>
            </a:r>
            <a:r>
              <a:rPr lang="es-PY" sz="1800" b="1" dirty="0"/>
              <a:t>una copia </a:t>
            </a:r>
            <a:r>
              <a:rPr lang="es-PY" sz="1800" dirty="0"/>
              <a:t>del acta de visita al empleador, su representante o persona a cargo.</a:t>
            </a:r>
          </a:p>
          <a:p>
            <a:pPr>
              <a:buFont typeface="Wingdings" panose="05000000000000000000" pitchFamily="2" charset="2"/>
              <a:buChar char="q"/>
            </a:pPr>
            <a:endParaRPr lang="es-PY" sz="1800" dirty="0">
              <a:latin typeface="Bahnschrift SemiLight SemiConde" panose="020B0502040204020203" pitchFamily="34" charset="0"/>
            </a:endParaRPr>
          </a:p>
          <a:p>
            <a:pPr marL="0" indent="0">
              <a:buNone/>
            </a:pPr>
            <a:endParaRPr lang="es-PY" sz="1800" dirty="0">
              <a:solidFill>
                <a:schemeClr val="accent4"/>
              </a:solidFill>
            </a:endParaRPr>
          </a:p>
          <a:p>
            <a:endParaRPr lang="es-ES" sz="1800" dirty="0"/>
          </a:p>
        </p:txBody>
      </p:sp>
      <p:sp>
        <p:nvSpPr>
          <p:cNvPr id="7" name="CuadroTexto 6">
            <a:extLst>
              <a:ext uri="{FF2B5EF4-FFF2-40B4-BE49-F238E27FC236}">
                <a16:creationId xmlns:a16="http://schemas.microsoft.com/office/drawing/2014/main" id="{DF1F07DC-D649-4D10-BAB4-0D37C0184E45}"/>
              </a:ext>
            </a:extLst>
          </p:cNvPr>
          <p:cNvSpPr txBox="1"/>
          <p:nvPr/>
        </p:nvSpPr>
        <p:spPr>
          <a:xfrm>
            <a:off x="786021" y="685152"/>
            <a:ext cx="2065163" cy="461665"/>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400" dirty="0">
                <a:latin typeface="Bahnschrift SemiLight SemiConde" panose="020B0502040204020203" pitchFamily="34" charset="0"/>
              </a:rPr>
              <a:t>Acta de Visita</a:t>
            </a:r>
            <a:endParaRPr lang="es-PY" sz="2400" b="1" dirty="0">
              <a:latin typeface="Bahnschrift SemiLight SemiConde" panose="020B0502040204020203" pitchFamily="34" charset="0"/>
            </a:endParaRPr>
          </a:p>
        </p:txBody>
      </p:sp>
      <p:sp>
        <p:nvSpPr>
          <p:cNvPr id="8" name="Triángulo isósceles 7">
            <a:extLst>
              <a:ext uri="{FF2B5EF4-FFF2-40B4-BE49-F238E27FC236}">
                <a16:creationId xmlns:a16="http://schemas.microsoft.com/office/drawing/2014/main" id="{090F14F6-B614-4025-A350-7E8B97F46D91}"/>
              </a:ext>
            </a:extLst>
          </p:cNvPr>
          <p:cNvSpPr/>
          <p:nvPr/>
        </p:nvSpPr>
        <p:spPr>
          <a:xfrm rot="5400000">
            <a:off x="303074" y="728501"/>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0" name="Imagen 3">
            <a:extLst>
              <a:ext uri="{FF2B5EF4-FFF2-40B4-BE49-F238E27FC236}">
                <a16:creationId xmlns:a16="http://schemas.microsoft.com/office/drawing/2014/main" id="{73E3D7BF-25AB-43E8-9452-185392A6A55E}"/>
              </a:ext>
            </a:extLst>
          </p:cNvPr>
          <p:cNvPicPr>
            <a:picLocks noChangeAspect="1"/>
          </p:cNvPicPr>
          <p:nvPr/>
        </p:nvPicPr>
        <p:blipFill rotWithShape="1">
          <a:blip r:embed="rId2">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4" name="Imagen 3" descr="Un hombre con un micrófono en la mano&#10;&#10;El contenido generado por IA puede ser incorrecto.">
            <a:extLst>
              <a:ext uri="{FF2B5EF4-FFF2-40B4-BE49-F238E27FC236}">
                <a16:creationId xmlns:a16="http://schemas.microsoft.com/office/drawing/2014/main" id="{AE1C043D-84BE-7497-82F3-7F794055C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59147"/>
            <a:ext cx="5208261" cy="34738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6">
            <a:extLst>
              <a:ext uri="{FF2B5EF4-FFF2-40B4-BE49-F238E27FC236}">
                <a16:creationId xmlns:a16="http://schemas.microsoft.com/office/drawing/2014/main" id="{0F70BBC0-23C4-2CED-681C-8C0E83B2DBFE}"/>
              </a:ext>
            </a:extLst>
          </p:cNvPr>
          <p:cNvPicPr>
            <a:picLocks noChangeAspect="1"/>
          </p:cNvPicPr>
          <p:nvPr/>
        </p:nvPicPr>
        <p:blipFill rotWithShape="1">
          <a:blip r:embed="rId4"/>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32360772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0BC5A34-8D1E-422D-ACC8-E8A129A7F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635" y="352778"/>
            <a:ext cx="2096087" cy="3993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adroTexto 4">
            <a:extLst>
              <a:ext uri="{FF2B5EF4-FFF2-40B4-BE49-F238E27FC236}">
                <a16:creationId xmlns:a16="http://schemas.microsoft.com/office/drawing/2014/main" id="{B593315E-43B9-4D11-BACF-55E6F654D965}"/>
              </a:ext>
            </a:extLst>
          </p:cNvPr>
          <p:cNvSpPr txBox="1"/>
          <p:nvPr/>
        </p:nvSpPr>
        <p:spPr>
          <a:xfrm>
            <a:off x="4256973" y="121945"/>
            <a:ext cx="4682841" cy="461665"/>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400" dirty="0">
                <a:latin typeface="Bahnschrift SemiLight SemiConde" panose="020B0502040204020203" pitchFamily="34" charset="0"/>
              </a:rPr>
              <a:t>Requerimientos de Subsanación</a:t>
            </a:r>
            <a:endParaRPr lang="es-PY" sz="2400" b="1" dirty="0">
              <a:latin typeface="Bahnschrift SemiLight SemiConde" panose="020B0502040204020203" pitchFamily="34" charset="0"/>
            </a:endParaRPr>
          </a:p>
        </p:txBody>
      </p:sp>
      <p:sp>
        <p:nvSpPr>
          <p:cNvPr id="6" name="Triángulo isósceles 5">
            <a:extLst>
              <a:ext uri="{FF2B5EF4-FFF2-40B4-BE49-F238E27FC236}">
                <a16:creationId xmlns:a16="http://schemas.microsoft.com/office/drawing/2014/main" id="{DAFE697C-B53E-4147-B4A4-6FAE5F202183}"/>
              </a:ext>
            </a:extLst>
          </p:cNvPr>
          <p:cNvSpPr/>
          <p:nvPr/>
        </p:nvSpPr>
        <p:spPr>
          <a:xfrm rot="5400000">
            <a:off x="3629990" y="177018"/>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3">
            <a:extLst>
              <a:ext uri="{FF2B5EF4-FFF2-40B4-BE49-F238E27FC236}">
                <a16:creationId xmlns:a16="http://schemas.microsoft.com/office/drawing/2014/main" id="{B16EFA9E-8BC0-4661-AC57-B2C710A8208D}"/>
              </a:ext>
            </a:extLst>
          </p:cNvPr>
          <p:cNvSpPr/>
          <p:nvPr/>
        </p:nvSpPr>
        <p:spPr>
          <a:xfrm>
            <a:off x="2969740" y="1516612"/>
            <a:ext cx="8132269" cy="1196418"/>
          </a:xfrm>
          <a:prstGeom prst="rect">
            <a:avLst/>
          </a:prstGeom>
          <a:solidFill>
            <a:schemeClr val="accent1">
              <a:lumMod val="50000"/>
            </a:schemeClr>
          </a:solidFill>
        </p:spPr>
        <p:txBody>
          <a:bodyPr wrap="square">
            <a:spAutoFit/>
          </a:bodyPr>
          <a:lstStyle/>
          <a:p>
            <a:pPr lvl="0" algn="just">
              <a:lnSpc>
                <a:spcPct val="115000"/>
              </a:lnSpc>
              <a:spcBef>
                <a:spcPts val="1200"/>
              </a:spcBef>
              <a:spcAft>
                <a:spcPts val="0"/>
              </a:spcAft>
              <a:tabLst>
                <a:tab pos="1350645" algn="l"/>
              </a:tabLst>
            </a:pPr>
            <a:r>
              <a:rPr lang="es-ES" sz="1600" dirty="0">
                <a:solidFill>
                  <a:schemeClr val="bg1"/>
                </a:solidFill>
                <a:latin typeface="Bahnschrift SemiLight SemiConde" panose="020B0502040204020203" pitchFamily="34" charset="0"/>
                <a:ea typeface="Tahoma" panose="020B0604030504040204" pitchFamily="34" charset="0"/>
                <a:cs typeface="Times New Roman" panose="02020603050405020304" pitchFamily="18" charset="0"/>
              </a:rPr>
              <a:t>Las medidas a adoptarse y el plazo para la subsanación de acuerdo con la gravedad, que no podrá ser superior a 30 (treinta) días corridos, incluyendo la restitución de los derechos vulnerados, sin perjuicio de que los incumplimientos detectados acarrearán una sanción administrativa. (N.3.28 </a:t>
            </a:r>
            <a:r>
              <a:rPr lang="es-ES" sz="1600" dirty="0" err="1">
                <a:solidFill>
                  <a:schemeClr val="bg1"/>
                </a:solidFill>
                <a:latin typeface="Bahnschrift SemiLight SemiConde" panose="020B0502040204020203" pitchFamily="34" charset="0"/>
                <a:ea typeface="Tahoma" panose="020B0604030504040204" pitchFamily="34" charset="0"/>
                <a:cs typeface="Times New Roman" panose="02020603050405020304" pitchFamily="18" charset="0"/>
              </a:rPr>
              <a:t>Inc</a:t>
            </a:r>
            <a:r>
              <a:rPr lang="es-ES" sz="1600" dirty="0">
                <a:solidFill>
                  <a:schemeClr val="bg1"/>
                </a:solidFill>
                <a:latin typeface="Bahnschrift SemiLight SemiConde" panose="020B0502040204020203" pitchFamily="34" charset="0"/>
                <a:ea typeface="Tahoma" panose="020B0604030504040204" pitchFamily="34" charset="0"/>
                <a:cs typeface="Times New Roman" panose="02020603050405020304" pitchFamily="18" charset="0"/>
              </a:rPr>
              <a:t>.“h”)</a:t>
            </a:r>
            <a:endParaRPr lang="es-PY" sz="1400" dirty="0">
              <a:solidFill>
                <a:schemeClr val="bg1"/>
              </a:solidFill>
              <a:latin typeface="Bahnschrift SemiLight SemiConde" panose="020B0502040204020203" pitchFamily="34" charset="0"/>
              <a:ea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FA2DF6F0-635F-4B93-85C8-3D9365185797}"/>
              </a:ext>
            </a:extLst>
          </p:cNvPr>
          <p:cNvSpPr/>
          <p:nvPr/>
        </p:nvSpPr>
        <p:spPr>
          <a:xfrm>
            <a:off x="2969740" y="3105834"/>
            <a:ext cx="8132269" cy="923330"/>
          </a:xfrm>
          <a:prstGeom prst="rect">
            <a:avLst/>
          </a:prstGeom>
          <a:solidFill>
            <a:schemeClr val="accent1">
              <a:lumMod val="50000"/>
            </a:schemeClr>
          </a:solidFill>
        </p:spPr>
        <p:txBody>
          <a:bodyPr wrap="square">
            <a:spAutoFit/>
          </a:bodyPr>
          <a:lstStyle/>
          <a:p>
            <a:r>
              <a:rPr lang="es-ES" dirty="0">
                <a:solidFill>
                  <a:schemeClr val="bg1"/>
                </a:solidFill>
                <a:latin typeface="Bahnschrift SemiLight SemiConde" panose="020B0502040204020203" pitchFamily="34" charset="0"/>
                <a:ea typeface="Tahoma" panose="020B0604030504040204" pitchFamily="34" charset="0"/>
                <a:cs typeface="Times New Roman" panose="02020603050405020304" pitchFamily="18" charset="0"/>
              </a:rPr>
              <a:t>La constatación del cumplimiento será in situ salvo circunstancias que ameriten la sola presentación de constancias documentales respaldatorias que acrediten el cumplimiento de lo requerido.</a:t>
            </a:r>
            <a:endParaRPr lang="es-419" dirty="0">
              <a:solidFill>
                <a:schemeClr val="bg1"/>
              </a:solidFill>
              <a:latin typeface="Bahnschrift SemiLight SemiConde" panose="020B0502040204020203" pitchFamily="34" charset="0"/>
            </a:endParaRPr>
          </a:p>
        </p:txBody>
      </p:sp>
      <p:pic>
        <p:nvPicPr>
          <p:cNvPr id="8" name="Imagen 3">
            <a:extLst>
              <a:ext uri="{FF2B5EF4-FFF2-40B4-BE49-F238E27FC236}">
                <a16:creationId xmlns:a16="http://schemas.microsoft.com/office/drawing/2014/main" id="{E1E19D10-7CB3-4281-A3F5-5F82FCF9099B}"/>
              </a:ext>
            </a:extLst>
          </p:cNvPr>
          <p:cNvPicPr>
            <a:picLocks noChangeAspect="1"/>
          </p:cNvPicPr>
          <p:nvPr/>
        </p:nvPicPr>
        <p:blipFill rotWithShape="1">
          <a:blip r:embed="rId3">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11" name="Picture 6">
            <a:extLst>
              <a:ext uri="{FF2B5EF4-FFF2-40B4-BE49-F238E27FC236}">
                <a16:creationId xmlns:a16="http://schemas.microsoft.com/office/drawing/2014/main" id="{E1E4D300-B4D0-C829-8C2B-93B785D1827B}"/>
              </a:ext>
            </a:extLst>
          </p:cNvPr>
          <p:cNvPicPr>
            <a:picLocks noChangeAspect="1"/>
          </p:cNvPicPr>
          <p:nvPr/>
        </p:nvPicPr>
        <p:blipFill rotWithShape="1">
          <a:blip r:embed="rId4"/>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869940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AC19088-EB4A-405B-A773-BDA270C69370}"/>
              </a:ext>
            </a:extLst>
          </p:cNvPr>
          <p:cNvSpPr/>
          <p:nvPr/>
        </p:nvSpPr>
        <p:spPr>
          <a:xfrm>
            <a:off x="4270290" y="1366131"/>
            <a:ext cx="7646727" cy="2290050"/>
          </a:xfrm>
          <a:prstGeom prst="rect">
            <a:avLst/>
          </a:prstGeom>
        </p:spPr>
        <p:txBody>
          <a:bodyPr wrap="square">
            <a:spAutoFit/>
          </a:bodyPr>
          <a:lstStyle/>
          <a:p>
            <a:pPr algn="just">
              <a:lnSpc>
                <a:spcPct val="115000"/>
              </a:lnSpc>
              <a:spcBef>
                <a:spcPts val="1200"/>
              </a:spcBef>
              <a:spcAft>
                <a:spcPts val="0"/>
              </a:spcAft>
              <a:tabLst>
                <a:tab pos="1350645" algn="l"/>
              </a:tabLst>
            </a:pPr>
            <a:r>
              <a:rPr lang="es-ES" dirty="0">
                <a:latin typeface="Bahnschrift SemiLight SemiConde" panose="020B0502040204020203" pitchFamily="34" charset="0"/>
                <a:ea typeface="Tahoma" panose="020B0604030504040204" pitchFamily="34" charset="0"/>
                <a:cs typeface="Times New Roman" panose="02020603050405020304" pitchFamily="18" charset="0"/>
              </a:rPr>
              <a:t>Si durante el transcurso de la visita se detectara que algún incumplimiento de la normativa sobre seguridad y salud en el trabajo implique, a juicio de los inspectores, un riesgo grave e inminente para la seguridad y la salud de los trabajadores, labrarán Acta suspensión total o parcial de las actividades laborales en el local de la firma inspeccionada, hasta tanto sean adoptadas las medidas de prevención o protección adecuadas. La suspensión no exime a la empresa del pago de los salarios a los trabajadores. </a:t>
            </a:r>
            <a:endParaRPr lang="es-PY" sz="1600" dirty="0">
              <a:latin typeface="Bahnschrift SemiLight SemiConde" panose="020B0502040204020203" pitchFamily="34" charset="0"/>
              <a:ea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5777A342-C297-44DB-9677-AAC190A5F8A3}"/>
              </a:ext>
            </a:extLst>
          </p:cNvPr>
          <p:cNvSpPr txBox="1"/>
          <p:nvPr/>
        </p:nvSpPr>
        <p:spPr>
          <a:xfrm>
            <a:off x="4354379" y="3813315"/>
            <a:ext cx="7562638" cy="369332"/>
          </a:xfrm>
          <a:prstGeom prst="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dirty="0"/>
              <a:t>Plazo de la suspensión: no podrá ser superior a 30 días corridos.</a:t>
            </a:r>
            <a:endParaRPr lang="es-PY" dirty="0"/>
          </a:p>
        </p:txBody>
      </p:sp>
      <p:sp>
        <p:nvSpPr>
          <p:cNvPr id="4" name="CuadroTexto 3">
            <a:extLst>
              <a:ext uri="{FF2B5EF4-FFF2-40B4-BE49-F238E27FC236}">
                <a16:creationId xmlns:a16="http://schemas.microsoft.com/office/drawing/2014/main" id="{9247BD07-5D93-43CC-87D0-A7B134451C51}"/>
              </a:ext>
            </a:extLst>
          </p:cNvPr>
          <p:cNvSpPr txBox="1"/>
          <p:nvPr/>
        </p:nvSpPr>
        <p:spPr>
          <a:xfrm>
            <a:off x="759171" y="378000"/>
            <a:ext cx="7022238" cy="461665"/>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400" dirty="0">
                <a:latin typeface="Bahnschrift SemiLight SemiConde" panose="020B0502040204020203" pitchFamily="34" charset="0"/>
              </a:rPr>
              <a:t>Suspensión total o parcial de las actividades laborales</a:t>
            </a:r>
            <a:endParaRPr lang="es-PY" sz="2400" b="1" dirty="0">
              <a:latin typeface="Bahnschrift SemiLight SemiConde" panose="020B0502040204020203" pitchFamily="34" charset="0"/>
            </a:endParaRPr>
          </a:p>
        </p:txBody>
      </p:sp>
      <p:sp>
        <p:nvSpPr>
          <p:cNvPr id="5" name="Triángulo isósceles 4">
            <a:extLst>
              <a:ext uri="{FF2B5EF4-FFF2-40B4-BE49-F238E27FC236}">
                <a16:creationId xmlns:a16="http://schemas.microsoft.com/office/drawing/2014/main" id="{224D6CC1-E9B1-419E-BF33-9A2F04E7AE75}"/>
              </a:ext>
            </a:extLst>
          </p:cNvPr>
          <p:cNvSpPr/>
          <p:nvPr/>
        </p:nvSpPr>
        <p:spPr>
          <a:xfrm rot="5400000">
            <a:off x="291986" y="354987"/>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gen 6">
            <a:extLst>
              <a:ext uri="{FF2B5EF4-FFF2-40B4-BE49-F238E27FC236}">
                <a16:creationId xmlns:a16="http://schemas.microsoft.com/office/drawing/2014/main" id="{A5FD508E-CD20-44F6-9165-84FC561D4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8417" y="2049102"/>
            <a:ext cx="3729404" cy="20967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n 3">
            <a:extLst>
              <a:ext uri="{FF2B5EF4-FFF2-40B4-BE49-F238E27FC236}">
                <a16:creationId xmlns:a16="http://schemas.microsoft.com/office/drawing/2014/main" id="{CAB205D2-FEDD-4839-A775-3779E945F801}"/>
              </a:ext>
            </a:extLst>
          </p:cNvPr>
          <p:cNvPicPr>
            <a:picLocks noChangeAspect="1"/>
          </p:cNvPicPr>
          <p:nvPr/>
        </p:nvPicPr>
        <p:blipFill rotWithShape="1">
          <a:blip r:embed="rId3">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6" name="Picture 6">
            <a:extLst>
              <a:ext uri="{FF2B5EF4-FFF2-40B4-BE49-F238E27FC236}">
                <a16:creationId xmlns:a16="http://schemas.microsoft.com/office/drawing/2014/main" id="{343C55C5-BF01-1ECF-AC02-7796173912C4}"/>
              </a:ext>
            </a:extLst>
          </p:cNvPr>
          <p:cNvPicPr>
            <a:picLocks noChangeAspect="1"/>
          </p:cNvPicPr>
          <p:nvPr/>
        </p:nvPicPr>
        <p:blipFill rotWithShape="1">
          <a:blip r:embed="rId4"/>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100671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36722" y="956070"/>
            <a:ext cx="8226341" cy="677108"/>
          </a:xfrm>
          <a:prstGeom prst="rect">
            <a:avLst/>
          </a:prstGeom>
          <a:noFill/>
        </p:spPr>
        <p:txBody>
          <a:bodyPr wrap="square" rtlCol="0">
            <a:spAutoFit/>
          </a:bodyPr>
          <a:lstStyle/>
          <a:p>
            <a:r>
              <a:rPr lang="es-PY" sz="2000" dirty="0">
                <a:latin typeface="Bahnschrift SemiLight SemiConde" panose="020B0502040204020203" pitchFamily="34" charset="0"/>
              </a:rPr>
              <a:t>El procedimiento de inspección puede finalizar a través de las siguientes vías</a:t>
            </a:r>
            <a:r>
              <a:rPr lang="es-PY" sz="1600" dirty="0">
                <a:latin typeface="Bahnschrift SemiLight SemiConde" panose="020B0502040204020203" pitchFamily="34" charset="0"/>
              </a:rPr>
              <a:t>:</a:t>
            </a:r>
          </a:p>
          <a:p>
            <a:endParaRPr lang="es-ES" dirty="0"/>
          </a:p>
        </p:txBody>
      </p:sp>
      <p:graphicFrame>
        <p:nvGraphicFramePr>
          <p:cNvPr id="8" name="Diagrama 7"/>
          <p:cNvGraphicFramePr/>
          <p:nvPr>
            <p:extLst>
              <p:ext uri="{D42A27DB-BD31-4B8C-83A1-F6EECF244321}">
                <p14:modId xmlns:p14="http://schemas.microsoft.com/office/powerpoint/2010/main" val="1166039020"/>
              </p:ext>
            </p:extLst>
          </p:nvPr>
        </p:nvGraphicFramePr>
        <p:xfrm>
          <a:off x="509972" y="1644218"/>
          <a:ext cx="8128000" cy="3523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4D04FC58-D070-49A0-86DF-CB07C48BD779}"/>
              </a:ext>
            </a:extLst>
          </p:cNvPr>
          <p:cNvSpPr txBox="1"/>
          <p:nvPr/>
        </p:nvSpPr>
        <p:spPr>
          <a:xfrm>
            <a:off x="803558" y="308374"/>
            <a:ext cx="5623875" cy="461665"/>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400" dirty="0">
                <a:latin typeface="Bahnschrift SemiLight SemiConde" panose="020B0502040204020203" pitchFamily="34" charset="0"/>
              </a:rPr>
              <a:t>Conclusión de la inspección y fiscalización</a:t>
            </a:r>
            <a:endParaRPr lang="es-PY" sz="2400" b="1" dirty="0">
              <a:latin typeface="Bahnschrift SemiLight SemiConde" panose="020B0502040204020203" pitchFamily="34" charset="0"/>
            </a:endParaRPr>
          </a:p>
        </p:txBody>
      </p:sp>
      <p:sp>
        <p:nvSpPr>
          <p:cNvPr id="7" name="Triángulo isósceles 6">
            <a:extLst>
              <a:ext uri="{FF2B5EF4-FFF2-40B4-BE49-F238E27FC236}">
                <a16:creationId xmlns:a16="http://schemas.microsoft.com/office/drawing/2014/main" id="{942FFACE-C4E5-4F62-811E-C96C39B98AE9}"/>
              </a:ext>
            </a:extLst>
          </p:cNvPr>
          <p:cNvSpPr/>
          <p:nvPr/>
        </p:nvSpPr>
        <p:spPr>
          <a:xfrm rot="5400000">
            <a:off x="291986" y="354987"/>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Flecha: a la derecha 9">
            <a:extLst>
              <a:ext uri="{FF2B5EF4-FFF2-40B4-BE49-F238E27FC236}">
                <a16:creationId xmlns:a16="http://schemas.microsoft.com/office/drawing/2014/main" id="{A2B8286D-FC5F-442E-8060-C0CF37DF2A37}"/>
              </a:ext>
            </a:extLst>
          </p:cNvPr>
          <p:cNvSpPr/>
          <p:nvPr/>
        </p:nvSpPr>
        <p:spPr>
          <a:xfrm>
            <a:off x="8259167" y="4305643"/>
            <a:ext cx="837121" cy="443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CuadroTexto 10">
            <a:extLst>
              <a:ext uri="{FF2B5EF4-FFF2-40B4-BE49-F238E27FC236}">
                <a16:creationId xmlns:a16="http://schemas.microsoft.com/office/drawing/2014/main" id="{892CD7CC-A36B-43A9-9D24-79B9A94DE0DA}"/>
              </a:ext>
            </a:extLst>
          </p:cNvPr>
          <p:cNvSpPr txBox="1"/>
          <p:nvPr/>
        </p:nvSpPr>
        <p:spPr>
          <a:xfrm>
            <a:off x="9163064" y="4065919"/>
            <a:ext cx="2849732" cy="923330"/>
          </a:xfrm>
          <a:prstGeom prst="rect">
            <a:avLst/>
          </a:prstGeom>
          <a:noFill/>
        </p:spPr>
        <p:txBody>
          <a:bodyPr wrap="square" rtlCol="0">
            <a:spAutoFit/>
          </a:bodyPr>
          <a:lstStyle/>
          <a:p>
            <a:r>
              <a:rPr lang="es-ES" dirty="0"/>
              <a:t>Instrucción de Sumario administrativo ante Asesoría Jurídica.</a:t>
            </a:r>
            <a:endParaRPr lang="es-419" dirty="0"/>
          </a:p>
        </p:txBody>
      </p:sp>
      <p:sp>
        <p:nvSpPr>
          <p:cNvPr id="12" name="Flecha: hacia abajo 11">
            <a:extLst>
              <a:ext uri="{FF2B5EF4-FFF2-40B4-BE49-F238E27FC236}">
                <a16:creationId xmlns:a16="http://schemas.microsoft.com/office/drawing/2014/main" id="{B6EB2E30-9F9E-4C82-A15D-04194580DB90}"/>
              </a:ext>
            </a:extLst>
          </p:cNvPr>
          <p:cNvSpPr/>
          <p:nvPr/>
        </p:nvSpPr>
        <p:spPr>
          <a:xfrm>
            <a:off x="2277122" y="5213782"/>
            <a:ext cx="390617" cy="523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CuadroTexto 12">
            <a:extLst>
              <a:ext uri="{FF2B5EF4-FFF2-40B4-BE49-F238E27FC236}">
                <a16:creationId xmlns:a16="http://schemas.microsoft.com/office/drawing/2014/main" id="{6A09A1C8-C136-455E-804E-A211BE59D59F}"/>
              </a:ext>
            </a:extLst>
          </p:cNvPr>
          <p:cNvSpPr txBox="1"/>
          <p:nvPr/>
        </p:nvSpPr>
        <p:spPr>
          <a:xfrm>
            <a:off x="1237126" y="5696765"/>
            <a:ext cx="3098307" cy="646331"/>
          </a:xfrm>
          <a:prstGeom prst="rect">
            <a:avLst/>
          </a:prstGeom>
          <a:noFill/>
        </p:spPr>
        <p:txBody>
          <a:bodyPr wrap="square" rtlCol="0">
            <a:spAutoFit/>
          </a:bodyPr>
          <a:lstStyle/>
          <a:p>
            <a:r>
              <a:rPr lang="es-ES" dirty="0"/>
              <a:t>Archivo del expediente por dictamen correspondiente.</a:t>
            </a:r>
            <a:endParaRPr lang="es-419" dirty="0"/>
          </a:p>
        </p:txBody>
      </p:sp>
      <p:pic>
        <p:nvPicPr>
          <p:cNvPr id="14" name="Imagen 3">
            <a:extLst>
              <a:ext uri="{FF2B5EF4-FFF2-40B4-BE49-F238E27FC236}">
                <a16:creationId xmlns:a16="http://schemas.microsoft.com/office/drawing/2014/main" id="{795CC666-FA5B-4776-A3AA-80B89F2CD2E5}"/>
              </a:ext>
            </a:extLst>
          </p:cNvPr>
          <p:cNvPicPr>
            <a:picLocks noChangeAspect="1"/>
          </p:cNvPicPr>
          <p:nvPr/>
        </p:nvPicPr>
        <p:blipFill rotWithShape="1">
          <a:blip r:embed="rId7">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2" name="Picture 6">
            <a:extLst>
              <a:ext uri="{FF2B5EF4-FFF2-40B4-BE49-F238E27FC236}">
                <a16:creationId xmlns:a16="http://schemas.microsoft.com/office/drawing/2014/main" id="{71421055-4829-E5E7-CDAF-C36CA56BE071}"/>
              </a:ext>
            </a:extLst>
          </p:cNvPr>
          <p:cNvPicPr>
            <a:picLocks noChangeAspect="1"/>
          </p:cNvPicPr>
          <p:nvPr/>
        </p:nvPicPr>
        <p:blipFill rotWithShape="1">
          <a:blip r:embed="rId8"/>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39316879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B521-AF14-C89B-5FEE-522AA8A784C2}"/>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5643BB34-8E25-FE79-622C-6E251C5E92D9}"/>
              </a:ext>
            </a:extLst>
          </p:cNvPr>
          <p:cNvSpPr txBox="1"/>
          <p:nvPr/>
        </p:nvSpPr>
        <p:spPr>
          <a:xfrm>
            <a:off x="777513" y="514904"/>
            <a:ext cx="8673353"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RESOLUCIÓN MTESS Nº 217/2021 de fecha 24 de febrero de 2021</a:t>
            </a:r>
            <a:r>
              <a:rPr lang="es-ES" sz="2000" b="1" dirty="0">
                <a:latin typeface="Bahnschrift SemiLight SemiConde" panose="020B0502040204020203" pitchFamily="34" charset="0"/>
              </a:rPr>
              <a:t>.</a:t>
            </a:r>
            <a:endParaRPr lang="es-PY" sz="2000" b="1" dirty="0">
              <a:latin typeface="Bahnschrift SemiLight SemiConde" panose="020B0502040204020203" pitchFamily="34" charset="0"/>
            </a:endParaRPr>
          </a:p>
        </p:txBody>
      </p:sp>
      <p:sp>
        <p:nvSpPr>
          <p:cNvPr id="11" name="CuadroTexto 10">
            <a:extLst>
              <a:ext uri="{FF2B5EF4-FFF2-40B4-BE49-F238E27FC236}">
                <a16:creationId xmlns:a16="http://schemas.microsoft.com/office/drawing/2014/main" id="{7EF73994-9B1D-5390-007D-788A52BA4880}"/>
              </a:ext>
            </a:extLst>
          </p:cNvPr>
          <p:cNvSpPr txBox="1"/>
          <p:nvPr/>
        </p:nvSpPr>
        <p:spPr>
          <a:xfrm>
            <a:off x="1495614" y="1752978"/>
            <a:ext cx="8673352" cy="6463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es-ES" dirty="0"/>
              <a:t>POR LA CUAL SE ESTABLECE EL PROCEDIMIENTO DE FISCALIZACIÓN Y SUMARIO ADMINISTRATIVO EN RELACION A HECHOS DENUNCIADOS COMO TRABAJO INFANTIL.</a:t>
            </a:r>
            <a:endParaRPr lang="es-PY" dirty="0"/>
          </a:p>
        </p:txBody>
      </p:sp>
      <p:sp>
        <p:nvSpPr>
          <p:cNvPr id="3" name="Triángulo isósceles 2">
            <a:extLst>
              <a:ext uri="{FF2B5EF4-FFF2-40B4-BE49-F238E27FC236}">
                <a16:creationId xmlns:a16="http://schemas.microsoft.com/office/drawing/2014/main" id="{FD11B461-8806-B9C0-D4E1-3BCF1FB91E2E}"/>
              </a:ext>
            </a:extLst>
          </p:cNvPr>
          <p:cNvSpPr/>
          <p:nvPr/>
        </p:nvSpPr>
        <p:spPr>
          <a:xfrm rot="5400000">
            <a:off x="315873" y="554854"/>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6" name="Imagen 3">
            <a:extLst>
              <a:ext uri="{FF2B5EF4-FFF2-40B4-BE49-F238E27FC236}">
                <a16:creationId xmlns:a16="http://schemas.microsoft.com/office/drawing/2014/main" id="{716C5BD1-7C40-1DAA-09B5-B4C1A6EA64A0}"/>
              </a:ext>
            </a:extLst>
          </p:cNvPr>
          <p:cNvPicPr>
            <a:picLocks noChangeAspect="1"/>
          </p:cNvPicPr>
          <p:nvPr/>
        </p:nvPicPr>
        <p:blipFill rotWithShape="1">
          <a:blip r:embed="rId2">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7" name="Picture 6">
            <a:extLst>
              <a:ext uri="{FF2B5EF4-FFF2-40B4-BE49-F238E27FC236}">
                <a16:creationId xmlns:a16="http://schemas.microsoft.com/office/drawing/2014/main" id="{D13DECF8-0DFE-8437-21E1-84438FBB833B}"/>
              </a:ext>
            </a:extLst>
          </p:cNvPr>
          <p:cNvPicPr>
            <a:picLocks noChangeAspect="1"/>
          </p:cNvPicPr>
          <p:nvPr/>
        </p:nvPicPr>
        <p:blipFill rotWithShape="1">
          <a:blip r:embed="rId3"/>
          <a:srcRect l="53077" t="33316" r="35984" b="54011"/>
          <a:stretch/>
        </p:blipFill>
        <p:spPr>
          <a:xfrm>
            <a:off x="10168966" y="217230"/>
            <a:ext cx="2023034" cy="1017209"/>
          </a:xfrm>
          <a:prstGeom prst="rect">
            <a:avLst/>
          </a:prstGeom>
        </p:spPr>
      </p:pic>
      <p:graphicFrame>
        <p:nvGraphicFramePr>
          <p:cNvPr id="13" name="CuadroTexto 1">
            <a:extLst>
              <a:ext uri="{FF2B5EF4-FFF2-40B4-BE49-F238E27FC236}">
                <a16:creationId xmlns:a16="http://schemas.microsoft.com/office/drawing/2014/main" id="{BFFE61A6-2C06-7BA3-1A2A-FCACA22AF85D}"/>
              </a:ext>
            </a:extLst>
          </p:cNvPr>
          <p:cNvGraphicFramePr/>
          <p:nvPr>
            <p:extLst>
              <p:ext uri="{D42A27DB-BD31-4B8C-83A1-F6EECF244321}">
                <p14:modId xmlns:p14="http://schemas.microsoft.com/office/powerpoint/2010/main" val="4185133746"/>
              </p:ext>
            </p:extLst>
          </p:nvPr>
        </p:nvGraphicFramePr>
        <p:xfrm>
          <a:off x="1985137" y="3078541"/>
          <a:ext cx="8673352" cy="258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841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E286F-E94F-D857-D09B-D5C002D57800}"/>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DE7D030E-EF1B-00EF-28F2-4628ACE22E7D}"/>
              </a:ext>
            </a:extLst>
          </p:cNvPr>
          <p:cNvSpPr txBox="1"/>
          <p:nvPr/>
        </p:nvSpPr>
        <p:spPr>
          <a:xfrm>
            <a:off x="777513" y="514904"/>
            <a:ext cx="8673353"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RESOLUCIÓN MTESS Nº 217/2021 de fecha 24 de febrero de 2021</a:t>
            </a:r>
            <a:r>
              <a:rPr lang="es-ES" sz="2000" b="1" dirty="0">
                <a:latin typeface="Bahnschrift SemiLight SemiConde" panose="020B0502040204020203" pitchFamily="34" charset="0"/>
              </a:rPr>
              <a:t>.</a:t>
            </a:r>
            <a:endParaRPr lang="es-PY" sz="2000" b="1" dirty="0">
              <a:latin typeface="Bahnschrift SemiLight SemiConde" panose="020B0502040204020203" pitchFamily="34" charset="0"/>
            </a:endParaRPr>
          </a:p>
        </p:txBody>
      </p:sp>
      <p:sp>
        <p:nvSpPr>
          <p:cNvPr id="11" name="CuadroTexto 10">
            <a:extLst>
              <a:ext uri="{FF2B5EF4-FFF2-40B4-BE49-F238E27FC236}">
                <a16:creationId xmlns:a16="http://schemas.microsoft.com/office/drawing/2014/main" id="{B4F9A86E-84A2-E63F-9D86-EE0141920FC0}"/>
              </a:ext>
            </a:extLst>
          </p:cNvPr>
          <p:cNvSpPr txBox="1"/>
          <p:nvPr/>
        </p:nvSpPr>
        <p:spPr>
          <a:xfrm>
            <a:off x="1495614" y="1409580"/>
            <a:ext cx="867335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a:t> </a:t>
            </a:r>
            <a:r>
              <a:rPr lang="es-ES" b="1" dirty="0"/>
              <a:t>Inicio del Procedimiento de Inspección y Fiscalización:</a:t>
            </a:r>
            <a:endParaRPr lang="es-PY" b="1" dirty="0"/>
          </a:p>
        </p:txBody>
      </p:sp>
      <p:sp>
        <p:nvSpPr>
          <p:cNvPr id="3" name="Triángulo isósceles 2">
            <a:extLst>
              <a:ext uri="{FF2B5EF4-FFF2-40B4-BE49-F238E27FC236}">
                <a16:creationId xmlns:a16="http://schemas.microsoft.com/office/drawing/2014/main" id="{C2EAE831-72E6-B250-E311-EC628A438805}"/>
              </a:ext>
            </a:extLst>
          </p:cNvPr>
          <p:cNvSpPr/>
          <p:nvPr/>
        </p:nvSpPr>
        <p:spPr>
          <a:xfrm rot="5400000">
            <a:off x="315873" y="554854"/>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6" name="Imagen 3">
            <a:extLst>
              <a:ext uri="{FF2B5EF4-FFF2-40B4-BE49-F238E27FC236}">
                <a16:creationId xmlns:a16="http://schemas.microsoft.com/office/drawing/2014/main" id="{D8F8B472-7D62-4239-C670-ED6FA8FE0956}"/>
              </a:ext>
            </a:extLst>
          </p:cNvPr>
          <p:cNvPicPr>
            <a:picLocks noChangeAspect="1"/>
          </p:cNvPicPr>
          <p:nvPr/>
        </p:nvPicPr>
        <p:blipFill rotWithShape="1">
          <a:blip r:embed="rId2">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7" name="Picture 6">
            <a:extLst>
              <a:ext uri="{FF2B5EF4-FFF2-40B4-BE49-F238E27FC236}">
                <a16:creationId xmlns:a16="http://schemas.microsoft.com/office/drawing/2014/main" id="{4DC76222-F6F8-2CE5-9A1A-D8EC70A92652}"/>
              </a:ext>
            </a:extLst>
          </p:cNvPr>
          <p:cNvPicPr>
            <a:picLocks noChangeAspect="1"/>
          </p:cNvPicPr>
          <p:nvPr/>
        </p:nvPicPr>
        <p:blipFill rotWithShape="1">
          <a:blip r:embed="rId3"/>
          <a:srcRect l="53077" t="33316" r="35984" b="54011"/>
          <a:stretch/>
        </p:blipFill>
        <p:spPr>
          <a:xfrm>
            <a:off x="10168966" y="217230"/>
            <a:ext cx="2023034" cy="1017209"/>
          </a:xfrm>
          <a:prstGeom prst="rect">
            <a:avLst/>
          </a:prstGeom>
        </p:spPr>
      </p:pic>
      <p:sp>
        <p:nvSpPr>
          <p:cNvPr id="2" name="CuadroTexto 1">
            <a:extLst>
              <a:ext uri="{FF2B5EF4-FFF2-40B4-BE49-F238E27FC236}">
                <a16:creationId xmlns:a16="http://schemas.microsoft.com/office/drawing/2014/main" id="{CE8AECCC-2EF2-D5DB-1683-42B2B8CCBCF7}"/>
              </a:ext>
            </a:extLst>
          </p:cNvPr>
          <p:cNvSpPr txBox="1"/>
          <p:nvPr/>
        </p:nvSpPr>
        <p:spPr>
          <a:xfrm>
            <a:off x="1761091" y="2088812"/>
            <a:ext cx="9240286" cy="1200329"/>
          </a:xfrm>
          <a:prstGeom prst="rect">
            <a:avLst/>
          </a:prstGeom>
          <a:noFill/>
        </p:spPr>
        <p:txBody>
          <a:bodyPr wrap="none" rtlCol="0">
            <a:spAutoFit/>
          </a:bodyPr>
          <a:lstStyle/>
          <a:p>
            <a:pPr marL="342900" indent="-342900">
              <a:buFont typeface="+mj-lt"/>
              <a:buAutoNum type="arabicPeriod"/>
            </a:pPr>
            <a:r>
              <a:rPr lang="es-ES" dirty="0"/>
              <a:t>Toma de conocimiento del supuesto hecho de trabajo infantil o trabajo adolescente irregular.</a:t>
            </a:r>
          </a:p>
          <a:p>
            <a:pPr marL="342900" indent="-342900">
              <a:buFont typeface="+mj-lt"/>
              <a:buAutoNum type="arabicPeriod"/>
            </a:pPr>
            <a:r>
              <a:rPr lang="es-ES" dirty="0"/>
              <a:t>Expedición de la OIF</a:t>
            </a:r>
          </a:p>
          <a:p>
            <a:pPr marL="342900" indent="-342900">
              <a:buFont typeface="+mj-lt"/>
              <a:buAutoNum type="arabicPeriod"/>
            </a:pPr>
            <a:r>
              <a:rPr lang="es-ES" dirty="0"/>
              <a:t>Ejecución dentro de las 24 horas.</a:t>
            </a:r>
          </a:p>
          <a:p>
            <a:endParaRPr lang="es-ES" dirty="0"/>
          </a:p>
        </p:txBody>
      </p:sp>
      <p:sp>
        <p:nvSpPr>
          <p:cNvPr id="4" name="CuadroTexto 3">
            <a:extLst>
              <a:ext uri="{FF2B5EF4-FFF2-40B4-BE49-F238E27FC236}">
                <a16:creationId xmlns:a16="http://schemas.microsoft.com/office/drawing/2014/main" id="{AECBE402-AC5A-0AF1-D7A6-28C1D785641B}"/>
              </a:ext>
            </a:extLst>
          </p:cNvPr>
          <p:cNvSpPr txBox="1"/>
          <p:nvPr/>
        </p:nvSpPr>
        <p:spPr>
          <a:xfrm>
            <a:off x="1495614" y="3244334"/>
            <a:ext cx="867335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a:t> </a:t>
            </a:r>
            <a:r>
              <a:rPr lang="es-ES" b="1" dirty="0"/>
              <a:t>Desarrollo de Actuaciones Inspectoras de Comprobación e Investigación:</a:t>
            </a:r>
            <a:endParaRPr lang="es-PY" b="1" dirty="0"/>
          </a:p>
        </p:txBody>
      </p:sp>
      <p:sp>
        <p:nvSpPr>
          <p:cNvPr id="5" name="CuadroTexto 4">
            <a:extLst>
              <a:ext uri="{FF2B5EF4-FFF2-40B4-BE49-F238E27FC236}">
                <a16:creationId xmlns:a16="http://schemas.microsoft.com/office/drawing/2014/main" id="{455DA56B-99AE-E647-FBB5-B2BF51938AAA}"/>
              </a:ext>
            </a:extLst>
          </p:cNvPr>
          <p:cNvSpPr txBox="1"/>
          <p:nvPr/>
        </p:nvSpPr>
        <p:spPr>
          <a:xfrm>
            <a:off x="1830665" y="3800456"/>
            <a:ext cx="9986961" cy="1477328"/>
          </a:xfrm>
          <a:prstGeom prst="rect">
            <a:avLst/>
          </a:prstGeom>
          <a:noFill/>
        </p:spPr>
        <p:txBody>
          <a:bodyPr wrap="square" rtlCol="0">
            <a:spAutoFit/>
          </a:bodyPr>
          <a:lstStyle/>
          <a:p>
            <a:pPr marL="342900" indent="-342900">
              <a:buFont typeface="+mj-lt"/>
              <a:buAutoNum type="arabicPeriod"/>
            </a:pPr>
            <a:r>
              <a:rPr lang="es-ES" dirty="0"/>
              <a:t>Identificar la existencia de niños o adolescentes que se encuentren desempeñando algún trabajo o empleo.</a:t>
            </a:r>
          </a:p>
          <a:p>
            <a:pPr marL="342900" indent="-342900">
              <a:buFont typeface="+mj-lt"/>
              <a:buAutoNum type="arabicPeriod"/>
            </a:pPr>
            <a:r>
              <a:rPr lang="es-ES" dirty="0"/>
              <a:t>La existencia de trabajos peligrosos tipificados como tales en el Decreto Nº 4.951/2005.</a:t>
            </a:r>
          </a:p>
          <a:p>
            <a:pPr marL="342900" indent="-342900">
              <a:buFont typeface="+mj-lt"/>
              <a:buAutoNum type="arabicPeriod"/>
            </a:pPr>
            <a:r>
              <a:rPr lang="es-ES" dirty="0"/>
              <a:t>Consignar en el acta sobre el cumplimiento o no de las obligaciones establecidas en el Código de la Niñez y la Adolescencia, en lo que respecta al Trabajo Adolescente.</a:t>
            </a:r>
          </a:p>
        </p:txBody>
      </p:sp>
    </p:spTree>
    <p:extLst>
      <p:ext uri="{BB962C8B-B14F-4D97-AF65-F5344CB8AC3E}">
        <p14:creationId xmlns:p14="http://schemas.microsoft.com/office/powerpoint/2010/main" val="79371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2A0A6-7DB1-EF20-0A16-376CCC767366}"/>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838FD70F-2DE1-C477-C800-F55104406E06}"/>
              </a:ext>
            </a:extLst>
          </p:cNvPr>
          <p:cNvSpPr txBox="1"/>
          <p:nvPr/>
        </p:nvSpPr>
        <p:spPr>
          <a:xfrm>
            <a:off x="777513" y="514904"/>
            <a:ext cx="8673353"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RESOLUCIÓN MTESS Nº 217/2021 de fecha 24 de febrero de 2021</a:t>
            </a:r>
            <a:r>
              <a:rPr lang="es-ES" sz="2000" b="1" dirty="0">
                <a:latin typeface="Bahnschrift SemiLight SemiConde" panose="020B0502040204020203" pitchFamily="34" charset="0"/>
              </a:rPr>
              <a:t>.</a:t>
            </a:r>
            <a:endParaRPr lang="es-PY" sz="2000" b="1" dirty="0">
              <a:latin typeface="Bahnschrift SemiLight SemiConde" panose="020B0502040204020203" pitchFamily="34" charset="0"/>
            </a:endParaRPr>
          </a:p>
        </p:txBody>
      </p:sp>
      <p:sp>
        <p:nvSpPr>
          <p:cNvPr id="11" name="CuadroTexto 10">
            <a:extLst>
              <a:ext uri="{FF2B5EF4-FFF2-40B4-BE49-F238E27FC236}">
                <a16:creationId xmlns:a16="http://schemas.microsoft.com/office/drawing/2014/main" id="{BD7C2EF1-025F-9AA1-7846-83312D0DA633}"/>
              </a:ext>
            </a:extLst>
          </p:cNvPr>
          <p:cNvSpPr txBox="1"/>
          <p:nvPr/>
        </p:nvSpPr>
        <p:spPr>
          <a:xfrm>
            <a:off x="1495614" y="1409580"/>
            <a:ext cx="8673352"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b="1" dirty="0"/>
              <a:t>Acciones ante la constatación de trabajo infantil y vulneración de derechos de adolescentes trabajadores:</a:t>
            </a:r>
            <a:endParaRPr lang="es-PY" b="1" dirty="0"/>
          </a:p>
        </p:txBody>
      </p:sp>
      <p:sp>
        <p:nvSpPr>
          <p:cNvPr id="3" name="Triángulo isósceles 2">
            <a:extLst>
              <a:ext uri="{FF2B5EF4-FFF2-40B4-BE49-F238E27FC236}">
                <a16:creationId xmlns:a16="http://schemas.microsoft.com/office/drawing/2014/main" id="{4FF3485C-58F6-50AC-7471-720988701825}"/>
              </a:ext>
            </a:extLst>
          </p:cNvPr>
          <p:cNvSpPr/>
          <p:nvPr/>
        </p:nvSpPr>
        <p:spPr>
          <a:xfrm rot="5400000">
            <a:off x="315873" y="554854"/>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6" name="Imagen 3">
            <a:extLst>
              <a:ext uri="{FF2B5EF4-FFF2-40B4-BE49-F238E27FC236}">
                <a16:creationId xmlns:a16="http://schemas.microsoft.com/office/drawing/2014/main" id="{C3C2B5C9-DABD-7528-4DEC-2F301D77E5EF}"/>
              </a:ext>
            </a:extLst>
          </p:cNvPr>
          <p:cNvPicPr>
            <a:picLocks noChangeAspect="1"/>
          </p:cNvPicPr>
          <p:nvPr/>
        </p:nvPicPr>
        <p:blipFill rotWithShape="1">
          <a:blip r:embed="rId2">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7" name="Picture 6">
            <a:extLst>
              <a:ext uri="{FF2B5EF4-FFF2-40B4-BE49-F238E27FC236}">
                <a16:creationId xmlns:a16="http://schemas.microsoft.com/office/drawing/2014/main" id="{1FBDD54D-FDF0-C2C2-DFA9-E0C0E32F4AD1}"/>
              </a:ext>
            </a:extLst>
          </p:cNvPr>
          <p:cNvPicPr>
            <a:picLocks noChangeAspect="1"/>
          </p:cNvPicPr>
          <p:nvPr/>
        </p:nvPicPr>
        <p:blipFill rotWithShape="1">
          <a:blip r:embed="rId3"/>
          <a:srcRect l="53077" t="33316" r="35984" b="54011"/>
          <a:stretch/>
        </p:blipFill>
        <p:spPr>
          <a:xfrm>
            <a:off x="10168966" y="217230"/>
            <a:ext cx="2023034" cy="1017209"/>
          </a:xfrm>
          <a:prstGeom prst="rect">
            <a:avLst/>
          </a:prstGeom>
        </p:spPr>
      </p:pic>
      <p:sp>
        <p:nvSpPr>
          <p:cNvPr id="13" name="CuadroTexto 12">
            <a:extLst>
              <a:ext uri="{FF2B5EF4-FFF2-40B4-BE49-F238E27FC236}">
                <a16:creationId xmlns:a16="http://schemas.microsoft.com/office/drawing/2014/main" id="{7521ED1F-045F-9B44-44F6-8F3E6FDC8A54}"/>
              </a:ext>
            </a:extLst>
          </p:cNvPr>
          <p:cNvSpPr txBox="1"/>
          <p:nvPr/>
        </p:nvSpPr>
        <p:spPr>
          <a:xfrm>
            <a:off x="1577837" y="2231052"/>
            <a:ext cx="8152572" cy="2862322"/>
          </a:xfrm>
          <a:prstGeom prst="rect">
            <a:avLst/>
          </a:prstGeom>
          <a:noFill/>
        </p:spPr>
        <p:txBody>
          <a:bodyPr wrap="square">
            <a:spAutoFit/>
          </a:bodyPr>
          <a:lstStyle/>
          <a:p>
            <a:pPr marL="342900" indent="-342900">
              <a:buFont typeface="+mj-lt"/>
              <a:buAutoNum type="arabicPeriod"/>
            </a:pPr>
            <a:r>
              <a:rPr lang="es-ES" b="1" dirty="0"/>
              <a:t>Cese inmediato de las labores:</a:t>
            </a:r>
            <a:r>
              <a:rPr lang="es-ES" dirty="0"/>
              <a:t> Ordenar el cese inmediato de las actividades del niño, niña o adolescente involucrado.</a:t>
            </a:r>
          </a:p>
          <a:p>
            <a:pPr marL="342900" indent="-342900">
              <a:buFont typeface="+mj-lt"/>
              <a:buAutoNum type="arabicPeriod"/>
            </a:pPr>
            <a:r>
              <a:rPr lang="es-ES" b="1" dirty="0"/>
              <a:t>Solicitud de justificación a la empresa:</a:t>
            </a:r>
            <a:r>
              <a:rPr lang="es-ES" dirty="0"/>
              <a:t> Requerir a la patronal una explicación formal sobre la presencia de personas menores de edad en el área de producción, detallando sus responsabilidades legales al contratar a menores de 14 años o a adolescentes en condiciones laborales no permitidas.</a:t>
            </a:r>
          </a:p>
          <a:p>
            <a:pPr marL="342900" indent="-342900">
              <a:buFont typeface="+mj-lt"/>
              <a:buAutoNum type="arabicPeriod"/>
            </a:pPr>
            <a:r>
              <a:rPr lang="es-ES" b="1" dirty="0"/>
              <a:t>Suspensión temporal del sector: </a:t>
            </a:r>
            <a:r>
              <a:rPr lang="es-ES" dirty="0"/>
              <a:t>Disponer la suspensión temporal de las actividades en el sector donde se verificó el incumplimiento de la normativa, si existe un riesgo grave e inminente para la seguridad y salud de los niños, niñas y adolescentes.</a:t>
            </a:r>
          </a:p>
        </p:txBody>
      </p:sp>
    </p:spTree>
    <p:extLst>
      <p:ext uri="{BB962C8B-B14F-4D97-AF65-F5344CB8AC3E}">
        <p14:creationId xmlns:p14="http://schemas.microsoft.com/office/powerpoint/2010/main" val="399211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49233-EF87-FD70-47C6-1E9AC70CD085}"/>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68B76DDC-EADF-AF87-BD8C-91D9A36D5213}"/>
              </a:ext>
            </a:extLst>
          </p:cNvPr>
          <p:cNvSpPr txBox="1"/>
          <p:nvPr/>
        </p:nvSpPr>
        <p:spPr>
          <a:xfrm>
            <a:off x="777513" y="514904"/>
            <a:ext cx="8673353"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RESOLUCIÓN MTESS Nº 217/2021 de fecha 24 de febrero de 2021</a:t>
            </a:r>
            <a:r>
              <a:rPr lang="es-ES" sz="2000" b="1" dirty="0">
                <a:latin typeface="Bahnschrift SemiLight SemiConde" panose="020B0502040204020203" pitchFamily="34" charset="0"/>
              </a:rPr>
              <a:t>.</a:t>
            </a:r>
            <a:endParaRPr lang="es-PY" sz="2000" b="1" dirty="0">
              <a:latin typeface="Bahnschrift SemiLight SemiConde" panose="020B0502040204020203" pitchFamily="34" charset="0"/>
            </a:endParaRPr>
          </a:p>
        </p:txBody>
      </p:sp>
      <p:sp>
        <p:nvSpPr>
          <p:cNvPr id="11" name="CuadroTexto 10">
            <a:extLst>
              <a:ext uri="{FF2B5EF4-FFF2-40B4-BE49-F238E27FC236}">
                <a16:creationId xmlns:a16="http://schemas.microsoft.com/office/drawing/2014/main" id="{FCC4C22E-960E-51C0-22EA-9C72628F5581}"/>
              </a:ext>
            </a:extLst>
          </p:cNvPr>
          <p:cNvSpPr txBox="1"/>
          <p:nvPr/>
        </p:nvSpPr>
        <p:spPr>
          <a:xfrm>
            <a:off x="1495614" y="1409580"/>
            <a:ext cx="867335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a:t> </a:t>
            </a:r>
            <a:r>
              <a:rPr lang="es-ES" b="1" dirty="0"/>
              <a:t>Plazos para el Desarrollo del Procedimiento Inspectivo, Comprobación e Investigación:</a:t>
            </a:r>
            <a:endParaRPr lang="es-PY" b="1" dirty="0"/>
          </a:p>
        </p:txBody>
      </p:sp>
      <p:sp>
        <p:nvSpPr>
          <p:cNvPr id="3" name="Triángulo isósceles 2">
            <a:extLst>
              <a:ext uri="{FF2B5EF4-FFF2-40B4-BE49-F238E27FC236}">
                <a16:creationId xmlns:a16="http://schemas.microsoft.com/office/drawing/2014/main" id="{FEF16B80-827D-36FA-BF41-A48B4099E613}"/>
              </a:ext>
            </a:extLst>
          </p:cNvPr>
          <p:cNvSpPr/>
          <p:nvPr/>
        </p:nvSpPr>
        <p:spPr>
          <a:xfrm rot="5400000">
            <a:off x="315873" y="554854"/>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6" name="Imagen 3">
            <a:extLst>
              <a:ext uri="{FF2B5EF4-FFF2-40B4-BE49-F238E27FC236}">
                <a16:creationId xmlns:a16="http://schemas.microsoft.com/office/drawing/2014/main" id="{81CCA142-0851-C0D0-8BD7-0295004EB0CF}"/>
              </a:ext>
            </a:extLst>
          </p:cNvPr>
          <p:cNvPicPr>
            <a:picLocks noChangeAspect="1"/>
          </p:cNvPicPr>
          <p:nvPr/>
        </p:nvPicPr>
        <p:blipFill rotWithShape="1">
          <a:blip r:embed="rId2">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7" name="Picture 6">
            <a:extLst>
              <a:ext uri="{FF2B5EF4-FFF2-40B4-BE49-F238E27FC236}">
                <a16:creationId xmlns:a16="http://schemas.microsoft.com/office/drawing/2014/main" id="{4CB7A237-E4F1-12FD-E3F7-C1990305B80A}"/>
              </a:ext>
            </a:extLst>
          </p:cNvPr>
          <p:cNvPicPr>
            <a:picLocks noChangeAspect="1"/>
          </p:cNvPicPr>
          <p:nvPr/>
        </p:nvPicPr>
        <p:blipFill rotWithShape="1">
          <a:blip r:embed="rId3"/>
          <a:srcRect l="53077" t="33316" r="35984" b="54011"/>
          <a:stretch/>
        </p:blipFill>
        <p:spPr>
          <a:xfrm>
            <a:off x="10168966" y="217230"/>
            <a:ext cx="2023034" cy="1017209"/>
          </a:xfrm>
          <a:prstGeom prst="rect">
            <a:avLst/>
          </a:prstGeom>
        </p:spPr>
      </p:pic>
      <p:sp>
        <p:nvSpPr>
          <p:cNvPr id="2" name="CuadroTexto 1">
            <a:extLst>
              <a:ext uri="{FF2B5EF4-FFF2-40B4-BE49-F238E27FC236}">
                <a16:creationId xmlns:a16="http://schemas.microsoft.com/office/drawing/2014/main" id="{EEC5C10A-0D0C-0AD2-504C-4E1A3FAA4636}"/>
              </a:ext>
            </a:extLst>
          </p:cNvPr>
          <p:cNvSpPr txBox="1"/>
          <p:nvPr/>
        </p:nvSpPr>
        <p:spPr>
          <a:xfrm>
            <a:off x="1761092" y="2088812"/>
            <a:ext cx="9499944" cy="923330"/>
          </a:xfrm>
          <a:prstGeom prst="rect">
            <a:avLst/>
          </a:prstGeom>
          <a:noFill/>
        </p:spPr>
        <p:txBody>
          <a:bodyPr wrap="square" rtlCol="0">
            <a:spAutoFit/>
          </a:bodyPr>
          <a:lstStyle/>
          <a:p>
            <a:r>
              <a:rPr lang="es-ES" dirty="0"/>
              <a:t>El plazo no podrá extenderse más de cinco (05) días hábiles improrrogables desde la primera actuación inspectiva hasta la remisión del informe o acta de infracción a la Dirección General de Asesoría Jurídica.</a:t>
            </a:r>
          </a:p>
        </p:txBody>
      </p:sp>
      <p:sp>
        <p:nvSpPr>
          <p:cNvPr id="8" name="CuadroTexto 7">
            <a:extLst>
              <a:ext uri="{FF2B5EF4-FFF2-40B4-BE49-F238E27FC236}">
                <a16:creationId xmlns:a16="http://schemas.microsoft.com/office/drawing/2014/main" id="{AD6C33C7-CCAA-F3AE-0725-31570A89747C}"/>
              </a:ext>
            </a:extLst>
          </p:cNvPr>
          <p:cNvSpPr txBox="1"/>
          <p:nvPr/>
        </p:nvSpPr>
        <p:spPr>
          <a:xfrm>
            <a:off x="1495614" y="3322042"/>
            <a:ext cx="867335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a:t> </a:t>
            </a:r>
            <a:r>
              <a:rPr lang="es-ES" b="1" dirty="0"/>
              <a:t>Término del Procedimiento de Fiscalización:</a:t>
            </a:r>
            <a:endParaRPr lang="es-PY" b="1" dirty="0"/>
          </a:p>
        </p:txBody>
      </p:sp>
      <p:sp>
        <p:nvSpPr>
          <p:cNvPr id="9" name="CuadroTexto 8">
            <a:extLst>
              <a:ext uri="{FF2B5EF4-FFF2-40B4-BE49-F238E27FC236}">
                <a16:creationId xmlns:a16="http://schemas.microsoft.com/office/drawing/2014/main" id="{0BDA7C71-8B16-8A60-42E1-828C75690721}"/>
              </a:ext>
            </a:extLst>
          </p:cNvPr>
          <p:cNvSpPr txBox="1"/>
          <p:nvPr/>
        </p:nvSpPr>
        <p:spPr>
          <a:xfrm>
            <a:off x="1761092" y="3845859"/>
            <a:ext cx="9499944" cy="646331"/>
          </a:xfrm>
          <a:prstGeom prst="rect">
            <a:avLst/>
          </a:prstGeom>
          <a:noFill/>
        </p:spPr>
        <p:txBody>
          <a:bodyPr wrap="square" rtlCol="0">
            <a:spAutoFit/>
          </a:bodyPr>
          <a:lstStyle/>
          <a:p>
            <a:pPr marL="342900" indent="-342900">
              <a:buFont typeface="+mj-lt"/>
              <a:buAutoNum type="arabicPeriod"/>
            </a:pPr>
            <a:r>
              <a:rPr lang="es-ES" dirty="0"/>
              <a:t>Acta de Infracción.</a:t>
            </a:r>
          </a:p>
          <a:p>
            <a:pPr marL="342900" indent="-342900">
              <a:buFont typeface="+mj-lt"/>
              <a:buAutoNum type="arabicPeriod"/>
            </a:pPr>
            <a:r>
              <a:rPr lang="es-ES" dirty="0"/>
              <a:t>Informe Final.</a:t>
            </a:r>
          </a:p>
        </p:txBody>
      </p:sp>
    </p:spTree>
    <p:extLst>
      <p:ext uri="{BB962C8B-B14F-4D97-AF65-F5344CB8AC3E}">
        <p14:creationId xmlns:p14="http://schemas.microsoft.com/office/powerpoint/2010/main" val="178110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C40DA3-6A9C-4BC2-9F63-D044E3F786E0}"/>
              </a:ext>
            </a:extLst>
          </p:cNvPr>
          <p:cNvPicPr>
            <a:picLocks noChangeAspect="1"/>
          </p:cNvPicPr>
          <p:nvPr/>
        </p:nvPicPr>
        <p:blipFill rotWithShape="1">
          <a:blip r:embed="rId2">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6" name="Imagen 3">
            <a:extLst>
              <a:ext uri="{FF2B5EF4-FFF2-40B4-BE49-F238E27FC236}">
                <a16:creationId xmlns:a16="http://schemas.microsoft.com/office/drawing/2014/main" id="{AE90DE33-88E6-4A3A-AF4D-C862157026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913" y="4595021"/>
            <a:ext cx="10508974" cy="144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DAC90501-84E1-442F-8672-8889434C8CEB}"/>
              </a:ext>
            </a:extLst>
          </p:cNvPr>
          <p:cNvSpPr txBox="1"/>
          <p:nvPr/>
        </p:nvSpPr>
        <p:spPr>
          <a:xfrm>
            <a:off x="1987826" y="3595566"/>
            <a:ext cx="7858539" cy="646331"/>
          </a:xfrm>
          <a:prstGeom prst="rect">
            <a:avLst/>
          </a:prstGeom>
          <a:noFill/>
        </p:spPr>
        <p:txBody>
          <a:bodyPr wrap="square" rtlCol="0">
            <a:spAutoFit/>
          </a:bodyPr>
          <a:lstStyle/>
          <a:p>
            <a:pPr marL="0" marR="0" lvl="0" indent="0" algn="ctr" defTabSz="684213" eaLnBrk="0" fontAlgn="base" latinLnBrk="0" hangingPunct="0">
              <a:lnSpc>
                <a:spcPct val="100000"/>
              </a:lnSpc>
              <a:spcBef>
                <a:spcPct val="0"/>
              </a:spcBef>
              <a:spcAft>
                <a:spcPct val="0"/>
              </a:spcAft>
              <a:buClrTx/>
              <a:buSzTx/>
              <a:buFontTx/>
              <a:buNone/>
              <a:tabLst/>
              <a:defRPr/>
            </a:pPr>
            <a:r>
              <a:rPr kumimoji="0" lang="es-ES" b="1" i="1" u="none" strike="noStrike" kern="0" cap="none" spc="0" normalizeH="0" baseline="0" noProof="0">
                <a:ln>
                  <a:noFill/>
                </a:ln>
                <a:solidFill>
                  <a:prstClr val="black"/>
                </a:solidFill>
                <a:effectLst/>
                <a:uLnTx/>
                <a:uFillTx/>
              </a:rPr>
              <a:t>Dirección General de Inspección y Fiscalización de Trabajo</a:t>
            </a:r>
          </a:p>
          <a:p>
            <a:pPr marL="0" marR="0" lvl="0" indent="0" algn="ctr" defTabSz="684213" eaLnBrk="0" fontAlgn="base" latinLnBrk="0" hangingPunct="0">
              <a:lnSpc>
                <a:spcPct val="100000"/>
              </a:lnSpc>
              <a:spcBef>
                <a:spcPct val="0"/>
              </a:spcBef>
              <a:spcAft>
                <a:spcPct val="0"/>
              </a:spcAft>
              <a:buClrTx/>
              <a:buSzTx/>
              <a:buFontTx/>
              <a:buNone/>
              <a:tabLst/>
              <a:defRPr/>
            </a:pPr>
            <a:r>
              <a:rPr lang="es-ES" kern="0">
                <a:solidFill>
                  <a:prstClr val="black"/>
                </a:solidFill>
                <a:hlinkClick r:id="rId4"/>
              </a:rPr>
              <a:t>dgifparaguay</a:t>
            </a:r>
            <a:r>
              <a:rPr kumimoji="0" lang="es-ES" b="0" i="0" u="none" strike="noStrike" kern="0" cap="none" spc="0" normalizeH="0" baseline="0" noProof="0">
                <a:ln>
                  <a:noFill/>
                </a:ln>
                <a:solidFill>
                  <a:prstClr val="black"/>
                </a:solidFill>
                <a:effectLst/>
                <a:uLnTx/>
                <a:uFillTx/>
                <a:hlinkClick r:id="rId4"/>
              </a:rPr>
              <a:t>@mtess.gov.py</a:t>
            </a:r>
            <a:endParaRPr kumimoji="0" lang="es-PY" b="0" i="0" u="none" strike="noStrike" kern="0" cap="none" spc="0" normalizeH="0" baseline="0" noProof="0" dirty="0">
              <a:ln>
                <a:noFill/>
              </a:ln>
              <a:solidFill>
                <a:prstClr val="black"/>
              </a:solidFill>
              <a:effectLst/>
              <a:uLnTx/>
              <a:uFillTx/>
            </a:endParaRPr>
          </a:p>
        </p:txBody>
      </p:sp>
      <p:sp>
        <p:nvSpPr>
          <p:cNvPr id="2" name="Rectángulo 1">
            <a:extLst>
              <a:ext uri="{FF2B5EF4-FFF2-40B4-BE49-F238E27FC236}">
                <a16:creationId xmlns:a16="http://schemas.microsoft.com/office/drawing/2014/main" id="{C717C2AB-A2CA-4E98-9FDB-0B6F5A4B2733}"/>
              </a:ext>
            </a:extLst>
          </p:cNvPr>
          <p:cNvSpPr/>
          <p:nvPr/>
        </p:nvSpPr>
        <p:spPr>
          <a:xfrm>
            <a:off x="3014869" y="2155646"/>
            <a:ext cx="5804452"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Y" sz="3200" b="1" i="0" u="none" strike="noStrike" kern="0" cap="none" spc="0" normalizeH="0" baseline="0" noProof="0" dirty="0">
                <a:ln>
                  <a:noFill/>
                </a:ln>
                <a:solidFill>
                  <a:prstClr val="black"/>
                </a:solidFill>
                <a:effectLst/>
                <a:uLnTx/>
                <a:uFillTx/>
              </a:rPr>
              <a:t>MUCHAS GRACIAS</a:t>
            </a:r>
            <a:endParaRPr kumimoji="0" lang="es-PY" sz="3200" b="0" i="0" u="none" strike="noStrike" kern="0" cap="none" spc="0" normalizeH="0" baseline="0" noProof="0" dirty="0">
              <a:ln>
                <a:noFill/>
              </a:ln>
              <a:solidFill>
                <a:sysClr val="windowText" lastClr="000000"/>
              </a:solidFill>
              <a:effectLst/>
              <a:uLnTx/>
              <a:uFillTx/>
            </a:endParaRPr>
          </a:p>
        </p:txBody>
      </p:sp>
      <p:pic>
        <p:nvPicPr>
          <p:cNvPr id="3" name="Picture 6">
            <a:extLst>
              <a:ext uri="{FF2B5EF4-FFF2-40B4-BE49-F238E27FC236}">
                <a16:creationId xmlns:a16="http://schemas.microsoft.com/office/drawing/2014/main" id="{1E73FDC6-C496-AC07-B758-EEF4602593AF}"/>
              </a:ext>
            </a:extLst>
          </p:cNvPr>
          <p:cNvPicPr>
            <a:picLocks noChangeAspect="1"/>
          </p:cNvPicPr>
          <p:nvPr/>
        </p:nvPicPr>
        <p:blipFill rotWithShape="1">
          <a:blip r:embed="rId5"/>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175186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2EC44ADC-BFC9-473E-A593-ACF67D06600B}"/>
              </a:ext>
            </a:extLst>
          </p:cNvPr>
          <p:cNvSpPr txBox="1"/>
          <p:nvPr/>
        </p:nvSpPr>
        <p:spPr>
          <a:xfrm>
            <a:off x="777513" y="514904"/>
            <a:ext cx="8673353"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RESOLUCIÓN MTESS N° 346/2024 de fecha 21 de mayo de 2024</a:t>
            </a:r>
            <a:r>
              <a:rPr lang="es-ES" sz="2000" b="1" dirty="0">
                <a:latin typeface="Bahnschrift SemiLight SemiConde" panose="020B0502040204020203" pitchFamily="34" charset="0"/>
              </a:rPr>
              <a:t>.</a:t>
            </a:r>
            <a:endParaRPr lang="es-PY" sz="2000" b="1" dirty="0">
              <a:latin typeface="Bahnschrift SemiLight SemiConde" panose="020B0502040204020203" pitchFamily="34" charset="0"/>
            </a:endParaRPr>
          </a:p>
        </p:txBody>
      </p:sp>
      <p:sp>
        <p:nvSpPr>
          <p:cNvPr id="11" name="CuadroTexto 10">
            <a:extLst>
              <a:ext uri="{FF2B5EF4-FFF2-40B4-BE49-F238E27FC236}">
                <a16:creationId xmlns:a16="http://schemas.microsoft.com/office/drawing/2014/main" id="{84CE4F2D-D184-4DC8-9703-44F4D35ACF65}"/>
              </a:ext>
            </a:extLst>
          </p:cNvPr>
          <p:cNvSpPr txBox="1"/>
          <p:nvPr/>
        </p:nvSpPr>
        <p:spPr>
          <a:xfrm>
            <a:off x="1571480" y="2156490"/>
            <a:ext cx="8673352" cy="120032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es-ES" dirty="0"/>
              <a:t>POR LA CUAL SE DEJA SIN EFECTO LA RESOLUCIÓN MTESS N° 47/2016, LA RESOLUCIÓN MTESS N° 56/2017, SE DEROGAN LOS ARTÍCULOS 3° Y 4° DE LA RESOLUCIÓN MTESS Nº 29/2023 Y SE APRUEBA EL </a:t>
            </a:r>
            <a:r>
              <a:rPr lang="es-ES" b="1" i="1" dirty="0"/>
              <a:t>MANUAL DE PROCEDIMIENTO DE INSPECCIÓN Y FISCALIZACIÓN LABORAL</a:t>
            </a:r>
            <a:r>
              <a:rPr lang="es-ES" dirty="0"/>
              <a:t>, CONTENIDO EN EL ANEXO I DE LA PRESENTE RESOLUCIÓN.</a:t>
            </a:r>
            <a:endParaRPr lang="es-PY" dirty="0"/>
          </a:p>
        </p:txBody>
      </p:sp>
      <p:sp>
        <p:nvSpPr>
          <p:cNvPr id="3" name="Triángulo isósceles 2">
            <a:extLst>
              <a:ext uri="{FF2B5EF4-FFF2-40B4-BE49-F238E27FC236}">
                <a16:creationId xmlns:a16="http://schemas.microsoft.com/office/drawing/2014/main" id="{67300C6A-A67A-4E5A-ABBB-8653EB66826A}"/>
              </a:ext>
            </a:extLst>
          </p:cNvPr>
          <p:cNvSpPr/>
          <p:nvPr/>
        </p:nvSpPr>
        <p:spPr>
          <a:xfrm rot="5400000">
            <a:off x="315873" y="554854"/>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6" name="Imagen 3">
            <a:extLst>
              <a:ext uri="{FF2B5EF4-FFF2-40B4-BE49-F238E27FC236}">
                <a16:creationId xmlns:a16="http://schemas.microsoft.com/office/drawing/2014/main" id="{2EB9EB73-8BDF-49AF-AE32-12AF5FC9FE99}"/>
              </a:ext>
            </a:extLst>
          </p:cNvPr>
          <p:cNvPicPr>
            <a:picLocks noChangeAspect="1"/>
          </p:cNvPicPr>
          <p:nvPr/>
        </p:nvPicPr>
        <p:blipFill rotWithShape="1">
          <a:blip r:embed="rId2">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7" name="Picture 6">
            <a:extLst>
              <a:ext uri="{FF2B5EF4-FFF2-40B4-BE49-F238E27FC236}">
                <a16:creationId xmlns:a16="http://schemas.microsoft.com/office/drawing/2014/main" id="{1AE021F5-1B77-4481-976D-4A3D24924B03}"/>
              </a:ext>
            </a:extLst>
          </p:cNvPr>
          <p:cNvPicPr>
            <a:picLocks noChangeAspect="1"/>
          </p:cNvPicPr>
          <p:nvPr/>
        </p:nvPicPr>
        <p:blipFill rotWithShape="1">
          <a:blip r:embed="rId3"/>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355170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893EB36-574C-45B6-89A1-26CB11052EED}"/>
              </a:ext>
            </a:extLst>
          </p:cNvPr>
          <p:cNvSpPr txBox="1"/>
          <p:nvPr/>
        </p:nvSpPr>
        <p:spPr>
          <a:xfrm>
            <a:off x="7544954" y="1552623"/>
            <a:ext cx="4273235" cy="1631216"/>
          </a:xfrm>
          <a:prstGeom prst="rect">
            <a:avLst/>
          </a:prstGeom>
          <a:noFill/>
        </p:spPr>
        <p:txBody>
          <a:bodyPr wrap="square" rtlCol="0">
            <a:spAutoFit/>
          </a:bodyPr>
          <a:lstStyle/>
          <a:p>
            <a:pPr marL="285750" indent="-285750">
              <a:buFont typeface="Wingdings" panose="05000000000000000000" pitchFamily="2" charset="2"/>
              <a:buChar char="ü"/>
            </a:pPr>
            <a:r>
              <a:rPr lang="es-PY" sz="2000" dirty="0"/>
              <a:t>Firma la Directora General de Inspección y Fiscalización. </a:t>
            </a:r>
          </a:p>
          <a:p>
            <a:pPr marL="285750" indent="-285750">
              <a:buFont typeface="Wingdings" panose="05000000000000000000" pitchFamily="2" charset="2"/>
              <a:buChar char="ü"/>
            </a:pPr>
            <a:r>
              <a:rPr lang="es-PY" sz="2000" dirty="0"/>
              <a:t>Acompañamientos- Numeral 1.5</a:t>
            </a:r>
          </a:p>
          <a:p>
            <a:pPr marL="285750" indent="-285750">
              <a:buFont typeface="Wingdings" panose="05000000000000000000" pitchFamily="2" charset="2"/>
              <a:buChar char="ü"/>
            </a:pPr>
            <a:r>
              <a:rPr lang="es-PY" sz="2000" dirty="0"/>
              <a:t>Ampliación de la OIF – Numeral 2.13</a:t>
            </a:r>
          </a:p>
          <a:p>
            <a:endParaRPr lang="es-PY" sz="2000" dirty="0"/>
          </a:p>
        </p:txBody>
      </p:sp>
      <p:sp>
        <p:nvSpPr>
          <p:cNvPr id="8" name="Triángulo isósceles 7">
            <a:extLst>
              <a:ext uri="{FF2B5EF4-FFF2-40B4-BE49-F238E27FC236}">
                <a16:creationId xmlns:a16="http://schemas.microsoft.com/office/drawing/2014/main" id="{3D44CEF3-67A4-4AB9-8971-956F2AE36513}"/>
              </a:ext>
            </a:extLst>
          </p:cNvPr>
          <p:cNvSpPr/>
          <p:nvPr/>
        </p:nvSpPr>
        <p:spPr>
          <a:xfrm rot="5400000">
            <a:off x="6857221" y="996632"/>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a:extLst>
              <a:ext uri="{FF2B5EF4-FFF2-40B4-BE49-F238E27FC236}">
                <a16:creationId xmlns:a16="http://schemas.microsoft.com/office/drawing/2014/main" id="{556455EE-128E-41BA-87E1-FF9616077349}"/>
              </a:ext>
            </a:extLst>
          </p:cNvPr>
          <p:cNvSpPr txBox="1"/>
          <p:nvPr/>
        </p:nvSpPr>
        <p:spPr>
          <a:xfrm>
            <a:off x="7289860" y="929435"/>
            <a:ext cx="3071673"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Observación</a:t>
            </a:r>
            <a:endParaRPr lang="es-PY" sz="2000" b="1" dirty="0">
              <a:latin typeface="Bahnschrift SemiLight SemiConde" panose="020B0502040204020203" pitchFamily="34" charset="0"/>
            </a:endParaRPr>
          </a:p>
        </p:txBody>
      </p:sp>
      <p:pic>
        <p:nvPicPr>
          <p:cNvPr id="7" name="Picture 6">
            <a:extLst>
              <a:ext uri="{FF2B5EF4-FFF2-40B4-BE49-F238E27FC236}">
                <a16:creationId xmlns:a16="http://schemas.microsoft.com/office/drawing/2014/main" id="{A2515F08-0F94-4DFA-818D-074AA09F4F17}"/>
              </a:ext>
            </a:extLst>
          </p:cNvPr>
          <p:cNvPicPr>
            <a:picLocks noChangeAspect="1"/>
          </p:cNvPicPr>
          <p:nvPr/>
        </p:nvPicPr>
        <p:blipFill rotWithShape="1">
          <a:blip r:embed="rId2"/>
          <a:srcRect l="53077" t="33316" r="35984" b="54011"/>
          <a:stretch/>
        </p:blipFill>
        <p:spPr>
          <a:xfrm>
            <a:off x="10666113" y="193611"/>
            <a:ext cx="1525887" cy="763071"/>
          </a:xfrm>
          <a:prstGeom prst="rect">
            <a:avLst/>
          </a:prstGeom>
        </p:spPr>
      </p:pic>
      <p:pic>
        <p:nvPicPr>
          <p:cNvPr id="10" name="Imagen 3">
            <a:extLst>
              <a:ext uri="{FF2B5EF4-FFF2-40B4-BE49-F238E27FC236}">
                <a16:creationId xmlns:a16="http://schemas.microsoft.com/office/drawing/2014/main" id="{49167DE3-B69B-42ED-ACA8-98D0CAAF5CB7}"/>
              </a:ext>
            </a:extLst>
          </p:cNvPr>
          <p:cNvPicPr>
            <a:picLocks noChangeAspect="1"/>
          </p:cNvPicPr>
          <p:nvPr/>
        </p:nvPicPr>
        <p:blipFill rotWithShape="1">
          <a:blip r:embed="rId3">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12" name="Imagen 11">
            <a:extLst>
              <a:ext uri="{FF2B5EF4-FFF2-40B4-BE49-F238E27FC236}">
                <a16:creationId xmlns:a16="http://schemas.microsoft.com/office/drawing/2014/main" id="{3026B8C5-8CC2-4466-94C1-15322CF3C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733" y="3009577"/>
            <a:ext cx="4467926" cy="2891741"/>
          </a:xfrm>
          <a:prstGeom prst="rect">
            <a:avLst/>
          </a:prstGeom>
          <a:ln>
            <a:noFill/>
          </a:ln>
          <a:effectLst>
            <a:softEdge rad="112500"/>
          </a:effectLst>
        </p:spPr>
      </p:pic>
      <p:pic>
        <p:nvPicPr>
          <p:cNvPr id="3" name="Imagen 2" descr="Texto, Carta&#10;&#10;El contenido generado por IA puede ser incorrecto.">
            <a:extLst>
              <a:ext uri="{FF2B5EF4-FFF2-40B4-BE49-F238E27FC236}">
                <a16:creationId xmlns:a16="http://schemas.microsoft.com/office/drawing/2014/main" id="{8BE19095-35D4-4DE6-E6FA-B0F50D7CCB2C}"/>
              </a:ext>
            </a:extLst>
          </p:cNvPr>
          <p:cNvPicPr>
            <a:picLocks noChangeAspect="1"/>
          </p:cNvPicPr>
          <p:nvPr/>
        </p:nvPicPr>
        <p:blipFill>
          <a:blip r:embed="rId5">
            <a:alphaModFix amt="85000"/>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1011849" y="437127"/>
            <a:ext cx="3890292" cy="570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249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64121" y="421023"/>
            <a:ext cx="10515600" cy="1325563"/>
          </a:xfrm>
        </p:spPr>
        <p:txBody>
          <a:bodyPr>
            <a:normAutofit/>
          </a:bodyPr>
          <a:lstStyle/>
          <a:p>
            <a:pPr algn="ctr"/>
            <a:r>
              <a:rPr lang="es-ES" dirty="0">
                <a:solidFill>
                  <a:schemeClr val="accent5">
                    <a:lumMod val="50000"/>
                  </a:schemeClr>
                </a:solidFill>
              </a:rPr>
              <a:t> </a:t>
            </a:r>
          </a:p>
        </p:txBody>
      </p:sp>
      <p:sp>
        <p:nvSpPr>
          <p:cNvPr id="4" name="3 CuadroTexto"/>
          <p:cNvSpPr txBox="1"/>
          <p:nvPr/>
        </p:nvSpPr>
        <p:spPr>
          <a:xfrm>
            <a:off x="4874555" y="2046018"/>
            <a:ext cx="4370772" cy="2616101"/>
          </a:xfrm>
          <a:prstGeom prst="rect">
            <a:avLst/>
          </a:prstGeom>
          <a:noFill/>
        </p:spPr>
        <p:txBody>
          <a:bodyPr wrap="square" rtlCol="0">
            <a:spAutoFit/>
          </a:bodyPr>
          <a:lstStyle/>
          <a:p>
            <a:pPr marL="342900" indent="-342900">
              <a:buFont typeface="Wingdings" panose="05000000000000000000" pitchFamily="2" charset="2"/>
              <a:buChar char="ü"/>
            </a:pPr>
            <a:r>
              <a:rPr lang="es-ES" sz="2000" dirty="0">
                <a:latin typeface="Bahnschrift SemiLight SemiConde" panose="020B0502040204020203" pitchFamily="34" charset="0"/>
              </a:rPr>
              <a:t>De oficio</a:t>
            </a:r>
          </a:p>
          <a:p>
            <a:pPr marL="342900" indent="-342900">
              <a:buFont typeface="Wingdings" panose="05000000000000000000" pitchFamily="2" charset="2"/>
              <a:buChar char="ü"/>
            </a:pPr>
            <a:r>
              <a:rPr lang="es-PY" sz="2000" dirty="0">
                <a:latin typeface="Bahnschrift SemiLight SemiConde" panose="020B0502040204020203" pitchFamily="34" charset="0"/>
              </a:rPr>
              <a:t>Por denuncias particulares: nominales o anónimas</a:t>
            </a:r>
          </a:p>
          <a:p>
            <a:pPr marL="342900" indent="-342900">
              <a:buFont typeface="Wingdings" panose="05000000000000000000" pitchFamily="2" charset="2"/>
              <a:buChar char="ü"/>
            </a:pPr>
            <a:r>
              <a:rPr lang="es-ES" sz="2000" dirty="0">
                <a:latin typeface="Bahnschrift SemiLight SemiConde" panose="020B0502040204020203" pitchFamily="34" charset="0"/>
              </a:rPr>
              <a:t>P</a:t>
            </a:r>
            <a:r>
              <a:rPr lang="es-PY" sz="2000" dirty="0">
                <a:latin typeface="Bahnschrift SemiLight SemiConde" panose="020B0502040204020203" pitchFamily="34" charset="0"/>
              </a:rPr>
              <a:t>or denuncias gremiales o sindicales</a:t>
            </a:r>
          </a:p>
          <a:p>
            <a:pPr marL="342900" indent="-342900">
              <a:buFont typeface="Wingdings" panose="05000000000000000000" pitchFamily="2" charset="2"/>
              <a:buChar char="ü"/>
            </a:pPr>
            <a:r>
              <a:rPr lang="es-ES" sz="2000" dirty="0">
                <a:latin typeface="Bahnschrift SemiLight SemiConde" panose="020B0502040204020203" pitchFamily="34" charset="0"/>
              </a:rPr>
              <a:t>A petición de organismos o entidades públicas</a:t>
            </a:r>
          </a:p>
          <a:p>
            <a:pPr marL="342900" indent="-342900">
              <a:buFont typeface="Wingdings" panose="05000000000000000000" pitchFamily="2" charset="2"/>
              <a:buChar char="ü"/>
            </a:pPr>
            <a:r>
              <a:rPr lang="es-ES" sz="2000" dirty="0">
                <a:latin typeface="Bahnschrift SemiLight SemiConde" panose="020B0502040204020203" pitchFamily="34" charset="0"/>
              </a:rPr>
              <a:t>Por requerimiento fiscal o judicial</a:t>
            </a:r>
            <a:endParaRPr lang="es-PY" sz="2000" dirty="0">
              <a:latin typeface="Bahnschrift SemiLight SemiConde" panose="020B0502040204020203" pitchFamily="34" charset="0"/>
            </a:endParaRPr>
          </a:p>
          <a:p>
            <a:pPr algn="ctr"/>
            <a:endParaRPr lang="es-ES" sz="2400" dirty="0">
              <a:solidFill>
                <a:schemeClr val="bg2">
                  <a:lumMod val="50000"/>
                </a:schemeClr>
              </a:solidFill>
            </a:endParaRPr>
          </a:p>
        </p:txBody>
      </p:sp>
      <p:sp>
        <p:nvSpPr>
          <p:cNvPr id="5" name="Triángulo isósceles 4">
            <a:extLst>
              <a:ext uri="{FF2B5EF4-FFF2-40B4-BE49-F238E27FC236}">
                <a16:creationId xmlns:a16="http://schemas.microsoft.com/office/drawing/2014/main" id="{BB17FC2B-0F8B-44B2-B125-9E9A1A6D91EE}"/>
              </a:ext>
            </a:extLst>
          </p:cNvPr>
          <p:cNvSpPr/>
          <p:nvPr/>
        </p:nvSpPr>
        <p:spPr>
          <a:xfrm rot="5400000">
            <a:off x="315873" y="554854"/>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CuadroTexto 5">
            <a:extLst>
              <a:ext uri="{FF2B5EF4-FFF2-40B4-BE49-F238E27FC236}">
                <a16:creationId xmlns:a16="http://schemas.microsoft.com/office/drawing/2014/main" id="{C7508274-9231-4F24-802F-8FE8C1B086AF}"/>
              </a:ext>
            </a:extLst>
          </p:cNvPr>
          <p:cNvSpPr txBox="1"/>
          <p:nvPr/>
        </p:nvSpPr>
        <p:spPr>
          <a:xfrm>
            <a:off x="838200" y="487657"/>
            <a:ext cx="4843509"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Planificación de las Inspecciones</a:t>
            </a:r>
            <a:endParaRPr lang="es-PY" sz="2000" b="1" dirty="0">
              <a:latin typeface="Bahnschrift SemiLight SemiConde" panose="020B0502040204020203" pitchFamily="34" charset="0"/>
            </a:endParaRPr>
          </a:p>
        </p:txBody>
      </p:sp>
      <p:sp>
        <p:nvSpPr>
          <p:cNvPr id="7" name="CuadroTexto 6">
            <a:extLst>
              <a:ext uri="{FF2B5EF4-FFF2-40B4-BE49-F238E27FC236}">
                <a16:creationId xmlns:a16="http://schemas.microsoft.com/office/drawing/2014/main" id="{6234C23F-AD30-4359-AA53-175C946E0C93}"/>
              </a:ext>
            </a:extLst>
          </p:cNvPr>
          <p:cNvSpPr txBox="1"/>
          <p:nvPr/>
        </p:nvSpPr>
        <p:spPr>
          <a:xfrm>
            <a:off x="4806495" y="1351555"/>
            <a:ext cx="3550351" cy="461665"/>
          </a:xfrm>
          <a:prstGeom prst="rect">
            <a:avLst/>
          </a:prstGeom>
          <a:noFill/>
          <a:ln>
            <a:noFill/>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s-ES" sz="2400" dirty="0">
                <a:latin typeface="Bahnschrift SemiLight SemiConde" panose="020B0502040204020203" pitchFamily="34" charset="0"/>
              </a:rPr>
              <a:t>Inicio del procedimiento</a:t>
            </a:r>
            <a:endParaRPr lang="es-PY" sz="2400" b="1" dirty="0">
              <a:latin typeface="Bahnschrift SemiLight SemiConde" panose="020B0502040204020203" pitchFamily="34" charset="0"/>
            </a:endParaRPr>
          </a:p>
        </p:txBody>
      </p:sp>
      <p:pic>
        <p:nvPicPr>
          <p:cNvPr id="10" name="Imagen 9">
            <a:extLst>
              <a:ext uri="{FF2B5EF4-FFF2-40B4-BE49-F238E27FC236}">
                <a16:creationId xmlns:a16="http://schemas.microsoft.com/office/drawing/2014/main" id="{B70A2EE5-FD49-43F3-8AA2-54ECC1C43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822" y="1825352"/>
            <a:ext cx="3630252" cy="21375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9A80FEA7-CBF6-43A1-A564-CA5FAF561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04" y="4126446"/>
            <a:ext cx="4157709" cy="2121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a:extLst>
              <a:ext uri="{FF2B5EF4-FFF2-40B4-BE49-F238E27FC236}">
                <a16:creationId xmlns:a16="http://schemas.microsoft.com/office/drawing/2014/main" id="{CC19E487-62D4-437D-8823-FAFD671BA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327" y="813373"/>
            <a:ext cx="2445036" cy="538916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Imagen 3">
            <a:extLst>
              <a:ext uri="{FF2B5EF4-FFF2-40B4-BE49-F238E27FC236}">
                <a16:creationId xmlns:a16="http://schemas.microsoft.com/office/drawing/2014/main" id="{1112FA74-01D7-4355-AF81-78081C460D81}"/>
              </a:ext>
            </a:extLst>
          </p:cNvPr>
          <p:cNvPicPr>
            <a:picLocks noChangeAspect="1"/>
          </p:cNvPicPr>
          <p:nvPr/>
        </p:nvPicPr>
        <p:blipFill rotWithShape="1">
          <a:blip r:embed="rId5">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spTree>
    <p:extLst>
      <p:ext uri="{BB962C8B-B14F-4D97-AF65-F5344CB8AC3E}">
        <p14:creationId xmlns:p14="http://schemas.microsoft.com/office/powerpoint/2010/main" val="3883375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2A54A54B-08CC-4D20-B04F-10114EF3CC80}"/>
              </a:ext>
            </a:extLst>
          </p:cNvPr>
          <p:cNvSpPr txBox="1">
            <a:spLocks/>
          </p:cNvSpPr>
          <p:nvPr/>
        </p:nvSpPr>
        <p:spPr>
          <a:xfrm>
            <a:off x="1696793" y="475963"/>
            <a:ext cx="8991181" cy="1524000"/>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4900" dirty="0">
                <a:solidFill>
                  <a:schemeClr val="accent1">
                    <a:lumMod val="75000"/>
                  </a:schemeClr>
                </a:solidFill>
              </a:rPr>
              <a:t>Desarrollo de Actuaciones Inspectoras.</a:t>
            </a:r>
            <a:br>
              <a:rPr lang="es-ES" dirty="0"/>
            </a:br>
            <a:endParaRPr lang="es-ES" dirty="0"/>
          </a:p>
        </p:txBody>
      </p:sp>
      <p:sp>
        <p:nvSpPr>
          <p:cNvPr id="6" name="CuadroTexto 5">
            <a:extLst>
              <a:ext uri="{FF2B5EF4-FFF2-40B4-BE49-F238E27FC236}">
                <a16:creationId xmlns:a16="http://schemas.microsoft.com/office/drawing/2014/main" id="{1571B489-B2BC-4D48-ACBC-DCBBBF92AE81}"/>
              </a:ext>
            </a:extLst>
          </p:cNvPr>
          <p:cNvSpPr txBox="1"/>
          <p:nvPr/>
        </p:nvSpPr>
        <p:spPr>
          <a:xfrm>
            <a:off x="1024483" y="2820783"/>
            <a:ext cx="5274713" cy="923330"/>
          </a:xfrm>
          <a:prstGeom prst="rect">
            <a:avLst/>
          </a:prstGeom>
          <a:noFill/>
        </p:spPr>
        <p:txBody>
          <a:bodyPr wrap="square" rtlCol="0">
            <a:spAutoFit/>
          </a:bodyPr>
          <a:lstStyle/>
          <a:p>
            <a:pPr marL="285750" indent="-285750">
              <a:buFont typeface="Wingdings" panose="05000000000000000000" pitchFamily="2" charset="2"/>
              <a:buChar char="q"/>
            </a:pPr>
            <a:r>
              <a:rPr lang="es-ES" dirty="0"/>
              <a:t>En el ejercicio de sus funciones, los inspectores tienen el carácter de autoridad pública.</a:t>
            </a:r>
          </a:p>
          <a:p>
            <a:endParaRPr lang="es-PY" dirty="0"/>
          </a:p>
        </p:txBody>
      </p:sp>
      <p:sp>
        <p:nvSpPr>
          <p:cNvPr id="2" name="CuadroTexto 1">
            <a:extLst>
              <a:ext uri="{FF2B5EF4-FFF2-40B4-BE49-F238E27FC236}">
                <a16:creationId xmlns:a16="http://schemas.microsoft.com/office/drawing/2014/main" id="{061B5866-0284-4F4E-82E9-FFCDC80F4968}"/>
              </a:ext>
            </a:extLst>
          </p:cNvPr>
          <p:cNvSpPr txBox="1"/>
          <p:nvPr/>
        </p:nvSpPr>
        <p:spPr>
          <a:xfrm>
            <a:off x="649031" y="5620037"/>
            <a:ext cx="10511901" cy="646331"/>
          </a:xfrm>
          <a:prstGeom prst="rect">
            <a:avLst/>
          </a:prstGeom>
          <a:solidFill>
            <a:srgbClr val="2D508F"/>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dirty="0"/>
              <a:t>N. 3.9 segundo párrafo…. </a:t>
            </a:r>
            <a:r>
              <a:rPr lang="es-ES" i="1" dirty="0"/>
              <a:t>“Podrán efectuarse visitas de inspección necesarias justificadas, en virtud de la Orden de Inspección y Fiscalización emitida al efecto”</a:t>
            </a:r>
            <a:endParaRPr lang="es-PY" i="1" dirty="0"/>
          </a:p>
        </p:txBody>
      </p:sp>
      <p:sp>
        <p:nvSpPr>
          <p:cNvPr id="8" name="CuadroTexto 7">
            <a:extLst>
              <a:ext uri="{FF2B5EF4-FFF2-40B4-BE49-F238E27FC236}">
                <a16:creationId xmlns:a16="http://schemas.microsoft.com/office/drawing/2014/main" id="{EAB283AC-C8B7-4BF4-866F-8F3F0A52B010}"/>
              </a:ext>
            </a:extLst>
          </p:cNvPr>
          <p:cNvSpPr txBox="1"/>
          <p:nvPr/>
        </p:nvSpPr>
        <p:spPr>
          <a:xfrm>
            <a:off x="1024483" y="2013371"/>
            <a:ext cx="2988076"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Visita de Inspección</a:t>
            </a:r>
            <a:endParaRPr lang="es-PY" sz="2000" b="1" dirty="0">
              <a:latin typeface="Bahnschrift SemiLight SemiConde" panose="020B0502040204020203" pitchFamily="34" charset="0"/>
            </a:endParaRPr>
          </a:p>
        </p:txBody>
      </p:sp>
      <p:sp>
        <p:nvSpPr>
          <p:cNvPr id="9" name="Triángulo isósceles 8">
            <a:extLst>
              <a:ext uri="{FF2B5EF4-FFF2-40B4-BE49-F238E27FC236}">
                <a16:creationId xmlns:a16="http://schemas.microsoft.com/office/drawing/2014/main" id="{635B40D7-AA67-4298-A1A1-10C7855668AC}"/>
              </a:ext>
            </a:extLst>
          </p:cNvPr>
          <p:cNvSpPr/>
          <p:nvPr/>
        </p:nvSpPr>
        <p:spPr>
          <a:xfrm rot="5400000">
            <a:off x="462600" y="2053321"/>
            <a:ext cx="372862" cy="292963"/>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1" name="Imagen 10">
            <a:extLst>
              <a:ext uri="{FF2B5EF4-FFF2-40B4-BE49-F238E27FC236}">
                <a16:creationId xmlns:a16="http://schemas.microsoft.com/office/drawing/2014/main" id="{8E7235C4-6208-40BB-A4A7-AC690F8E0C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4296" y="1994462"/>
            <a:ext cx="4335354" cy="2854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3">
            <a:extLst>
              <a:ext uri="{FF2B5EF4-FFF2-40B4-BE49-F238E27FC236}">
                <a16:creationId xmlns:a16="http://schemas.microsoft.com/office/drawing/2014/main" id="{CB100C57-E09F-424E-8035-40E3594A627A}"/>
              </a:ext>
            </a:extLst>
          </p:cNvPr>
          <p:cNvPicPr>
            <a:picLocks noChangeAspect="1"/>
          </p:cNvPicPr>
          <p:nvPr/>
        </p:nvPicPr>
        <p:blipFill rotWithShape="1">
          <a:blip r:embed="rId3">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spTree>
    <p:extLst>
      <p:ext uri="{BB962C8B-B14F-4D97-AF65-F5344CB8AC3E}">
        <p14:creationId xmlns:p14="http://schemas.microsoft.com/office/powerpoint/2010/main" val="314805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grupo de personas de pie&#10;&#10;El contenido generado por IA puede ser incorrecto.">
            <a:extLst>
              <a:ext uri="{FF2B5EF4-FFF2-40B4-BE49-F238E27FC236}">
                <a16:creationId xmlns:a16="http://schemas.microsoft.com/office/drawing/2014/main" id="{A98445B8-9CFC-491D-8F58-1298F0CE295F}"/>
              </a:ext>
            </a:extLst>
          </p:cNvPr>
          <p:cNvPicPr>
            <a:picLocks noChangeAspect="1"/>
          </p:cNvPicPr>
          <p:nvPr/>
        </p:nvPicPr>
        <p:blipFill>
          <a:blip r:embed="rId2" cstate="print">
            <a:extLst>
              <a:ext uri="{28A0092B-C50C-407E-A947-70E740481C1C}">
                <a14:useLocalDpi xmlns:a14="http://schemas.microsoft.com/office/drawing/2010/main" val="0"/>
              </a:ext>
            </a:extLst>
          </a:blip>
          <a:srcRect r="1" b="30347"/>
          <a:stretch>
            <a:fill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solidFill>
            <a:srgbClr val="FFFFFF">
              <a:shade val="85000"/>
            </a:srgbClr>
          </a:solidFill>
        </p:spPr>
      </p:pic>
      <p:pic>
        <p:nvPicPr>
          <p:cNvPr id="11" name="Imagen 10">
            <a:extLst>
              <a:ext uri="{FF2B5EF4-FFF2-40B4-BE49-F238E27FC236}">
                <a16:creationId xmlns:a16="http://schemas.microsoft.com/office/drawing/2014/main" id="{1532BC1B-9536-496C-8436-CD3DFAFCC067}"/>
              </a:ext>
            </a:extLst>
          </p:cNvPr>
          <p:cNvPicPr>
            <a:picLocks noChangeAspect="1"/>
          </p:cNvPicPr>
          <p:nvPr/>
        </p:nvPicPr>
        <p:blipFill>
          <a:blip r:embed="rId3" cstate="print">
            <a:extLst>
              <a:ext uri="{28A0092B-C50C-407E-A947-70E740481C1C}">
                <a14:useLocalDpi xmlns:a14="http://schemas.microsoft.com/office/drawing/2010/main" val="0"/>
              </a:ext>
            </a:extLst>
          </a:blip>
          <a:srcRect l="17577" r="1005" b="-2"/>
          <a:stretch>
            <a:fill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solidFill>
            <a:srgbClr val="FFFFFF">
              <a:shade val="85000"/>
            </a:srgbClr>
          </a:solidFill>
        </p:spPr>
      </p:pic>
      <p:pic>
        <p:nvPicPr>
          <p:cNvPr id="6" name="Imagen 5" descr="Imagen que contiene edificio, interior, persona, hombre&#10;&#10;El contenido generado por IA puede ser incorrecto.">
            <a:extLst>
              <a:ext uri="{FF2B5EF4-FFF2-40B4-BE49-F238E27FC236}">
                <a16:creationId xmlns:a16="http://schemas.microsoft.com/office/drawing/2014/main" id="{FE1CFB68-58A9-CAE3-85D0-5B4CF89400F8}"/>
              </a:ext>
            </a:extLst>
          </p:cNvPr>
          <p:cNvPicPr>
            <a:picLocks noChangeAspect="1"/>
          </p:cNvPicPr>
          <p:nvPr/>
        </p:nvPicPr>
        <p:blipFill>
          <a:blip r:embed="rId4" cstate="print">
            <a:extLst>
              <a:ext uri="{28A0092B-C50C-407E-A947-70E740481C1C}">
                <a14:useLocalDpi xmlns:a14="http://schemas.microsoft.com/office/drawing/2010/main" val="0"/>
              </a:ext>
            </a:extLst>
          </a:blip>
          <a:srcRect t="20558" r="-1" b="6887"/>
          <a:stretch>
            <a:fillRect/>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1" name="Freeform: Shape 30">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21346D2E-4589-4229-A2CC-6391CB9F099F}"/>
              </a:ext>
            </a:extLst>
          </p:cNvPr>
          <p:cNvSpPr txBox="1"/>
          <p:nvPr/>
        </p:nvSpPr>
        <p:spPr>
          <a:xfrm>
            <a:off x="448056" y="685800"/>
            <a:ext cx="4922338"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defTabSz="914400">
              <a:lnSpc>
                <a:spcPct val="90000"/>
              </a:lnSpc>
              <a:spcBef>
                <a:spcPct val="0"/>
              </a:spcBef>
              <a:spcAft>
                <a:spcPts val="600"/>
              </a:spcAft>
            </a:pPr>
            <a:r>
              <a:rPr lang="en-US" sz="3400" kern="1200">
                <a:solidFill>
                  <a:schemeClr val="tx1"/>
                </a:solidFill>
                <a:latin typeface="+mj-lt"/>
                <a:ea typeface="+mj-ea"/>
                <a:cs typeface="+mj-cs"/>
              </a:rPr>
              <a:t>Obstrucción a la Labor Inspectora</a:t>
            </a:r>
            <a:endParaRPr lang="en-US" sz="3400" b="1" kern="1200">
              <a:solidFill>
                <a:schemeClr val="tx1"/>
              </a:solidFill>
              <a:latin typeface="+mj-lt"/>
              <a:ea typeface="+mj-ea"/>
              <a:cs typeface="+mj-cs"/>
            </a:endParaRPr>
          </a:p>
        </p:txBody>
      </p:sp>
      <p:sp>
        <p:nvSpPr>
          <p:cNvPr id="35" name="Rectangle 34">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CF87E00E-1DA6-4E48-A35A-DCF01041A553}"/>
              </a:ext>
            </a:extLst>
          </p:cNvPr>
          <p:cNvSpPr/>
          <p:nvPr/>
        </p:nvSpPr>
        <p:spPr>
          <a:xfrm>
            <a:off x="448056" y="2514600"/>
            <a:ext cx="4922338" cy="3666744"/>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noProof="0"/>
              <a:t>En caso de negativa a acceder al establecimiento o a determinado sector de este, se labrará acta de tal situación y se procederá con arreglo a lo establecido en el Art. 18 segundo párrafo de la Ley Nº 5115/13. (Solicitud de Orden Judicial).</a:t>
            </a:r>
          </a:p>
          <a:p>
            <a:pPr indent="-228600" defTabSz="914400">
              <a:lnSpc>
                <a:spcPct val="90000"/>
              </a:lnSpc>
              <a:spcAft>
                <a:spcPts val="600"/>
              </a:spcAft>
              <a:buFont typeface="Arial" panose="020B0604020202020204" pitchFamily="34" charset="0"/>
              <a:buChar char="•"/>
            </a:pPr>
            <a:endParaRPr lang="en-US" sz="2000" noProof="0"/>
          </a:p>
          <a:p>
            <a:pPr indent="-228600" defTabSz="914400">
              <a:lnSpc>
                <a:spcPct val="90000"/>
              </a:lnSpc>
              <a:spcAft>
                <a:spcPts val="600"/>
              </a:spcAft>
              <a:buFont typeface="Arial" panose="020B0604020202020204" pitchFamily="34" charset="0"/>
              <a:buChar char="•"/>
            </a:pPr>
            <a:r>
              <a:rPr lang="en-US" sz="2000" noProof="0"/>
              <a:t>Se labrará acta de obstrucción</a:t>
            </a:r>
          </a:p>
        </p:txBody>
      </p:sp>
      <p:sp>
        <p:nvSpPr>
          <p:cNvPr id="4" name="Triángulo isósceles 3">
            <a:extLst>
              <a:ext uri="{FF2B5EF4-FFF2-40B4-BE49-F238E27FC236}">
                <a16:creationId xmlns:a16="http://schemas.microsoft.com/office/drawing/2014/main" id="{2CEB92C3-DA71-4646-ABAC-67B57F95EB56}"/>
              </a:ext>
            </a:extLst>
          </p:cNvPr>
          <p:cNvSpPr/>
          <p:nvPr/>
        </p:nvSpPr>
        <p:spPr>
          <a:xfrm rot="5400000">
            <a:off x="406163" y="606692"/>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8" name="Imagen 3" descr="Forma&#10;&#10;El contenido generado por IA puede ser incorrecto.">
            <a:extLst>
              <a:ext uri="{FF2B5EF4-FFF2-40B4-BE49-F238E27FC236}">
                <a16:creationId xmlns:a16="http://schemas.microsoft.com/office/drawing/2014/main" id="{B06742F3-A775-4BC9-87FD-FCE040FDE80E}"/>
              </a:ext>
            </a:extLst>
          </p:cNvPr>
          <p:cNvPicPr>
            <a:picLocks noChangeAspect="1"/>
          </p:cNvPicPr>
          <p:nvPr/>
        </p:nvPicPr>
        <p:blipFill rotWithShape="1">
          <a:blip r:embed="rId5">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spTree>
    <p:extLst>
      <p:ext uri="{BB962C8B-B14F-4D97-AF65-F5344CB8AC3E}">
        <p14:creationId xmlns:p14="http://schemas.microsoft.com/office/powerpoint/2010/main" val="281701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 Marcador de contenido">
            <a:extLst>
              <a:ext uri="{FF2B5EF4-FFF2-40B4-BE49-F238E27FC236}">
                <a16:creationId xmlns:a16="http://schemas.microsoft.com/office/drawing/2014/main" id="{57574242-BC52-45FF-6004-A3427C39074A}"/>
              </a:ext>
            </a:extLst>
          </p:cNvPr>
          <p:cNvGraphicFramePr>
            <a:graphicFrameLocks noGrp="1"/>
          </p:cNvGraphicFramePr>
          <p:nvPr>
            <p:ph idx="1"/>
            <p:extLst>
              <p:ext uri="{D42A27DB-BD31-4B8C-83A1-F6EECF244321}">
                <p14:modId xmlns:p14="http://schemas.microsoft.com/office/powerpoint/2010/main" val="574048680"/>
              </p:ext>
            </p:extLst>
          </p:nvPr>
        </p:nvGraphicFramePr>
        <p:xfrm>
          <a:off x="311927" y="1589103"/>
          <a:ext cx="6417348" cy="370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37AE0E6-C164-41B4-8AE3-3BBA04368875}"/>
              </a:ext>
            </a:extLst>
          </p:cNvPr>
          <p:cNvSpPr txBox="1"/>
          <p:nvPr/>
        </p:nvSpPr>
        <p:spPr>
          <a:xfrm>
            <a:off x="375706" y="5356761"/>
            <a:ext cx="11064545" cy="830997"/>
          </a:xfrm>
          <a:prstGeom prst="rect">
            <a:avLst/>
          </a:prstGeom>
          <a:solidFill>
            <a:schemeClr val="accent1">
              <a:lumMod val="5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600" dirty="0">
                <a:solidFill>
                  <a:schemeClr val="bg1"/>
                </a:solidFill>
              </a:rPr>
              <a:t>Si los trabajadores se refieren a cualquier otra circunstancia relevante de su actividad laboral que no sean los datos de la planilla de relevamiento, se hará constar en un acta especial que no integrará el expediente de inspección ni de sumario administrativo, si fuere el caso, y solo podrá proveerse por orden de la autoridad competente. </a:t>
            </a:r>
            <a:endParaRPr lang="es-PY" sz="1600" dirty="0">
              <a:solidFill>
                <a:schemeClr val="bg1"/>
              </a:solidFill>
            </a:endParaRPr>
          </a:p>
        </p:txBody>
      </p:sp>
      <p:sp>
        <p:nvSpPr>
          <p:cNvPr id="6" name="CuadroTexto 5">
            <a:extLst>
              <a:ext uri="{FF2B5EF4-FFF2-40B4-BE49-F238E27FC236}">
                <a16:creationId xmlns:a16="http://schemas.microsoft.com/office/drawing/2014/main" id="{C791ED7E-85A9-4257-8B32-320B369A1C30}"/>
              </a:ext>
            </a:extLst>
          </p:cNvPr>
          <p:cNvSpPr txBox="1"/>
          <p:nvPr/>
        </p:nvSpPr>
        <p:spPr>
          <a:xfrm>
            <a:off x="873711" y="364652"/>
            <a:ext cx="2490926"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Entrevistas</a:t>
            </a:r>
            <a:endParaRPr lang="es-PY" sz="2000" b="1" dirty="0">
              <a:latin typeface="Bahnschrift SemiLight SemiConde" panose="020B0502040204020203" pitchFamily="34" charset="0"/>
            </a:endParaRPr>
          </a:p>
        </p:txBody>
      </p:sp>
      <p:sp>
        <p:nvSpPr>
          <p:cNvPr id="7" name="Triángulo isósceles 6">
            <a:extLst>
              <a:ext uri="{FF2B5EF4-FFF2-40B4-BE49-F238E27FC236}">
                <a16:creationId xmlns:a16="http://schemas.microsoft.com/office/drawing/2014/main" id="{EA1F2819-323E-4219-9F3D-70A82198F6DE}"/>
              </a:ext>
            </a:extLst>
          </p:cNvPr>
          <p:cNvSpPr/>
          <p:nvPr/>
        </p:nvSpPr>
        <p:spPr>
          <a:xfrm rot="5400000">
            <a:off x="373496" y="335764"/>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1" name="Imagen 10" descr="Una persona con un sombrero&#10;&#10;El contenido generado por IA puede ser incorrecto.">
            <a:extLst>
              <a:ext uri="{FF2B5EF4-FFF2-40B4-BE49-F238E27FC236}">
                <a16:creationId xmlns:a16="http://schemas.microsoft.com/office/drawing/2014/main" id="{BFC5175F-8C54-4B59-A887-57FEC91B12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7090" y="1589103"/>
            <a:ext cx="4254525" cy="2801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3" descr="Forma&#10;&#10;El contenido generado por IA puede ser incorrecto.">
            <a:extLst>
              <a:ext uri="{FF2B5EF4-FFF2-40B4-BE49-F238E27FC236}">
                <a16:creationId xmlns:a16="http://schemas.microsoft.com/office/drawing/2014/main" id="{B2F6D774-3987-4A5D-8E0B-529209F161C1}"/>
              </a:ext>
            </a:extLst>
          </p:cNvPr>
          <p:cNvPicPr>
            <a:picLocks noChangeAspect="1"/>
          </p:cNvPicPr>
          <p:nvPr/>
        </p:nvPicPr>
        <p:blipFill rotWithShape="1">
          <a:blip r:embed="rId8">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3" name="Picture 6">
            <a:extLst>
              <a:ext uri="{FF2B5EF4-FFF2-40B4-BE49-F238E27FC236}">
                <a16:creationId xmlns:a16="http://schemas.microsoft.com/office/drawing/2014/main" id="{1DE74FEC-4683-B7C8-EB91-82E36FFD9433}"/>
              </a:ext>
            </a:extLst>
          </p:cNvPr>
          <p:cNvPicPr>
            <a:picLocks noChangeAspect="1"/>
          </p:cNvPicPr>
          <p:nvPr/>
        </p:nvPicPr>
        <p:blipFill rotWithShape="1">
          <a:blip r:embed="rId9"/>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1838687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20F7E50F-481F-4BBE-549E-FD5BE0905467}"/>
              </a:ext>
            </a:extLst>
          </p:cNvPr>
          <p:cNvPicPr>
            <a:picLocks noChangeAspect="1"/>
          </p:cNvPicPr>
          <p:nvPr/>
        </p:nvPicPr>
        <p:blipFill rotWithShape="1">
          <a:blip r:embed="rId2"/>
          <a:srcRect l="53077" t="33316" r="35984" b="54011"/>
          <a:stretch/>
        </p:blipFill>
        <p:spPr>
          <a:xfrm>
            <a:off x="10168966" y="217230"/>
            <a:ext cx="2023034" cy="1017209"/>
          </a:xfrm>
          <a:prstGeom prst="rect">
            <a:avLst/>
          </a:prstGeom>
        </p:spPr>
      </p:pic>
      <p:sp>
        <p:nvSpPr>
          <p:cNvPr id="2" name="Rectángulo 1">
            <a:extLst>
              <a:ext uri="{FF2B5EF4-FFF2-40B4-BE49-F238E27FC236}">
                <a16:creationId xmlns:a16="http://schemas.microsoft.com/office/drawing/2014/main" id="{63D87F3A-BCB8-4440-83CF-828788DA9A0C}"/>
              </a:ext>
            </a:extLst>
          </p:cNvPr>
          <p:cNvSpPr/>
          <p:nvPr/>
        </p:nvSpPr>
        <p:spPr>
          <a:xfrm>
            <a:off x="1406056" y="878277"/>
            <a:ext cx="9556803" cy="1652953"/>
          </a:xfrm>
          <a:prstGeom prst="rect">
            <a:avLst/>
          </a:prstGeom>
        </p:spPr>
        <p:txBody>
          <a:bodyPr wrap="square">
            <a:spAutoFit/>
          </a:bodyPr>
          <a:lstStyle/>
          <a:p>
            <a:pPr algn="just">
              <a:lnSpc>
                <a:spcPct val="115000"/>
              </a:lnSpc>
              <a:spcBef>
                <a:spcPts val="1200"/>
              </a:spcBef>
              <a:spcAft>
                <a:spcPts val="0"/>
              </a:spcAft>
              <a:tabLst>
                <a:tab pos="1350645" algn="l"/>
              </a:tabLst>
            </a:pPr>
            <a:r>
              <a:rPr lang="es-ES" dirty="0">
                <a:latin typeface="Bahnschrift SemiLight SemiConde" panose="020B0502040204020203" pitchFamily="34" charset="0"/>
                <a:ea typeface="Tahoma" panose="020B0604030504040204" pitchFamily="34" charset="0"/>
                <a:cs typeface="Times New Roman" panose="02020603050405020304" pitchFamily="18" charset="0"/>
              </a:rPr>
              <a:t>En el recorrido por las dependencias del establecimiento, los inspectores observarán las condiciones de trabajo en las que se ocupan los trabajadores, particularmente en cuanto a la normativa de salud y seguridad. Los incumplimientos a las normativas observadas, como así mismo, las manifestaciones de los trabajadores sobre el padecimiento de posibles enfermedades profesionales o accidentes de trabajo, se harán constar en el Acta de Visita y en el Acta de Requerimiento de Subsanación.</a:t>
            </a:r>
            <a:endParaRPr lang="es-PY" sz="1600" dirty="0">
              <a:effectLst/>
              <a:latin typeface="Bahnschrift SemiLight SemiConde" panose="020B0502040204020203"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C93AFABD-E9F7-438C-9BC0-A329B977B309}"/>
              </a:ext>
            </a:extLst>
          </p:cNvPr>
          <p:cNvSpPr/>
          <p:nvPr/>
        </p:nvSpPr>
        <p:spPr>
          <a:xfrm>
            <a:off x="1406057" y="4029453"/>
            <a:ext cx="9556804" cy="1652953"/>
          </a:xfrm>
          <a:prstGeom prst="rect">
            <a:avLst/>
          </a:prstGeom>
        </p:spPr>
        <p:txBody>
          <a:bodyPr wrap="square">
            <a:spAutoFit/>
          </a:bodyPr>
          <a:lstStyle/>
          <a:p>
            <a:pPr algn="just">
              <a:lnSpc>
                <a:spcPct val="115000"/>
              </a:lnSpc>
              <a:spcBef>
                <a:spcPts val="1200"/>
              </a:spcBef>
              <a:spcAft>
                <a:spcPts val="0"/>
              </a:spcAft>
              <a:tabLst>
                <a:tab pos="1350645" algn="l"/>
              </a:tabLst>
            </a:pPr>
            <a:r>
              <a:rPr lang="es-ES" dirty="0">
                <a:latin typeface="Bahnschrift SemiLight SemiConde" panose="020B0502040204020203" pitchFamily="34" charset="0"/>
                <a:ea typeface="Tahoma" panose="020B0604030504040204" pitchFamily="34" charset="0"/>
                <a:cs typeface="Times New Roman" panose="02020603050405020304" pitchFamily="18" charset="0"/>
              </a:rPr>
              <a:t>En el transcurso de la visita los inspectores realizarán tomas fotográficas y grabación de videos, así como también podrán efectuar el levantamiento de croquis y planos, obtener muestras de sustancias y materiales utilizados o manipulados en el establecimiento laboral, y conseguir cuantos medios de prueba sean necesarios para verificar el cumplimiento efectivo de la legislación laboral, de seguridad social y de salud y seguridad ocupacional; los cuales deberán estar asentados en el Acta de visita.</a:t>
            </a:r>
            <a:endParaRPr lang="es-PY" sz="1600" dirty="0">
              <a:effectLst/>
              <a:latin typeface="Bahnschrift SemiLight SemiConde" panose="020B0502040204020203" pitchFamily="34" charset="0"/>
              <a:ea typeface="Times New Roman" panose="02020603050405020304" pitchFamily="18" charset="0"/>
              <a:cs typeface="Times New Roman" panose="02020603050405020304" pitchFamily="18" charset="0"/>
            </a:endParaRPr>
          </a:p>
        </p:txBody>
      </p:sp>
      <p:sp>
        <p:nvSpPr>
          <p:cNvPr id="4" name="Triángulo isósceles 3">
            <a:extLst>
              <a:ext uri="{FF2B5EF4-FFF2-40B4-BE49-F238E27FC236}">
                <a16:creationId xmlns:a16="http://schemas.microsoft.com/office/drawing/2014/main" id="{1F81D7CB-277C-4F32-8AFF-AFE1FBEFA999}"/>
              </a:ext>
            </a:extLst>
          </p:cNvPr>
          <p:cNvSpPr/>
          <p:nvPr/>
        </p:nvSpPr>
        <p:spPr>
          <a:xfrm rot="5400000">
            <a:off x="390056" y="236804"/>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CuadroTexto 4">
            <a:extLst>
              <a:ext uri="{FF2B5EF4-FFF2-40B4-BE49-F238E27FC236}">
                <a16:creationId xmlns:a16="http://schemas.microsoft.com/office/drawing/2014/main" id="{18285CB6-A586-4FF4-8D14-03DAC7670886}"/>
              </a:ext>
            </a:extLst>
          </p:cNvPr>
          <p:cNvSpPr txBox="1"/>
          <p:nvPr/>
        </p:nvSpPr>
        <p:spPr>
          <a:xfrm>
            <a:off x="891101" y="278470"/>
            <a:ext cx="7604829" cy="369332"/>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a:latin typeface="Bahnschrift SemiLight SemiConde" panose="020B0502040204020203" pitchFamily="34" charset="0"/>
              </a:rPr>
              <a:t>De la observación de las condiciones materiales de trabajo durante el recorrido</a:t>
            </a:r>
            <a:endParaRPr lang="es-PY" b="1" dirty="0">
              <a:latin typeface="Bahnschrift SemiLight SemiConde" panose="020B0502040204020203" pitchFamily="34" charset="0"/>
            </a:endParaRPr>
          </a:p>
        </p:txBody>
      </p:sp>
      <p:sp>
        <p:nvSpPr>
          <p:cNvPr id="6" name="CuadroTexto 5">
            <a:extLst>
              <a:ext uri="{FF2B5EF4-FFF2-40B4-BE49-F238E27FC236}">
                <a16:creationId xmlns:a16="http://schemas.microsoft.com/office/drawing/2014/main" id="{BE2DF14A-F030-4B17-B4AF-1F72EBE89AE0}"/>
              </a:ext>
            </a:extLst>
          </p:cNvPr>
          <p:cNvSpPr txBox="1"/>
          <p:nvPr/>
        </p:nvSpPr>
        <p:spPr>
          <a:xfrm>
            <a:off x="1074723" y="3398867"/>
            <a:ext cx="2866963" cy="400110"/>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latin typeface="Bahnschrift SemiLight SemiConde" panose="020B0502040204020203" pitchFamily="34" charset="0"/>
              </a:rPr>
              <a:t>De los medios de prueba</a:t>
            </a:r>
            <a:endParaRPr lang="es-PY" sz="2000" b="1" dirty="0">
              <a:latin typeface="Bahnschrift SemiLight SemiConde" panose="020B0502040204020203" pitchFamily="34" charset="0"/>
            </a:endParaRPr>
          </a:p>
        </p:txBody>
      </p:sp>
      <p:sp>
        <p:nvSpPr>
          <p:cNvPr id="7" name="Triángulo isósceles 6">
            <a:extLst>
              <a:ext uri="{FF2B5EF4-FFF2-40B4-BE49-F238E27FC236}">
                <a16:creationId xmlns:a16="http://schemas.microsoft.com/office/drawing/2014/main" id="{1BA8E8E8-F321-427C-809B-96726214567D}"/>
              </a:ext>
            </a:extLst>
          </p:cNvPr>
          <p:cNvSpPr/>
          <p:nvPr/>
        </p:nvSpPr>
        <p:spPr>
          <a:xfrm rot="5400000">
            <a:off x="574277" y="3382137"/>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2" name="Imagen 3">
            <a:extLst>
              <a:ext uri="{FF2B5EF4-FFF2-40B4-BE49-F238E27FC236}">
                <a16:creationId xmlns:a16="http://schemas.microsoft.com/office/drawing/2014/main" id="{6442FA32-BC70-4660-9C9A-BE1E46EB130C}"/>
              </a:ext>
            </a:extLst>
          </p:cNvPr>
          <p:cNvPicPr>
            <a:picLocks noChangeAspect="1"/>
          </p:cNvPicPr>
          <p:nvPr/>
        </p:nvPicPr>
        <p:blipFill rotWithShape="1">
          <a:blip r:embed="rId3">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spTree>
    <p:extLst>
      <p:ext uri="{BB962C8B-B14F-4D97-AF65-F5344CB8AC3E}">
        <p14:creationId xmlns:p14="http://schemas.microsoft.com/office/powerpoint/2010/main" val="120060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96840" y="2693484"/>
            <a:ext cx="6427995" cy="4023360"/>
          </a:xfrm>
        </p:spPr>
        <p:txBody>
          <a:bodyPr>
            <a:normAutofit/>
          </a:bodyPr>
          <a:lstStyle/>
          <a:p>
            <a:pPr algn="just">
              <a:buFont typeface="Wingdings" panose="05000000000000000000" pitchFamily="2" charset="2"/>
              <a:buChar char="q"/>
            </a:pPr>
            <a:r>
              <a:rPr lang="es-PY" sz="2000" dirty="0">
                <a:solidFill>
                  <a:schemeClr val="tx1"/>
                </a:solidFill>
                <a:latin typeface="Bahnschrift SemiLight SemiConde" panose="020B0502040204020203" pitchFamily="34" charset="0"/>
              </a:rPr>
              <a:t>Los inspectores requerirán IN SITU al empleador la exhibición y copia  de la documentación laboral, de seguridad social y de salud y seguridad ocupacional de tenencia obligatoria.</a:t>
            </a:r>
          </a:p>
          <a:p>
            <a:pPr algn="just">
              <a:buFont typeface="Wingdings" panose="05000000000000000000" pitchFamily="2" charset="2"/>
              <a:buChar char="q"/>
            </a:pPr>
            <a:r>
              <a:rPr lang="es-PY" sz="2000" dirty="0">
                <a:solidFill>
                  <a:schemeClr val="tx1"/>
                </a:solidFill>
                <a:latin typeface="Bahnschrift SemiLight SemiConde" panose="020B0502040204020203" pitchFamily="34" charset="0"/>
              </a:rPr>
              <a:t>En el caso de que la empresa no tuviera en el lugar de trabajo los documentos de tenencia obligatoria, se requerirá por escrito al empleador para que en fecha y hora que determine, </a:t>
            </a:r>
            <a:r>
              <a:rPr lang="es-PY" sz="2000" b="1" dirty="0">
                <a:solidFill>
                  <a:schemeClr val="tx1"/>
                </a:solidFill>
                <a:latin typeface="Bahnschrift SemiLight SemiConde" panose="020B0502040204020203" pitchFamily="34" charset="0"/>
              </a:rPr>
              <a:t>comparezca</a:t>
            </a:r>
            <a:r>
              <a:rPr lang="es-PY" sz="2000" dirty="0">
                <a:solidFill>
                  <a:schemeClr val="tx1"/>
                </a:solidFill>
                <a:latin typeface="Bahnschrift SemiLight SemiConde" panose="020B0502040204020203" pitchFamily="34" charset="0"/>
              </a:rPr>
              <a:t> en persona o mediante representante legal en </a:t>
            </a:r>
            <a:r>
              <a:rPr lang="es-PY" sz="2000" b="1" dirty="0">
                <a:solidFill>
                  <a:schemeClr val="tx1"/>
                </a:solidFill>
                <a:latin typeface="Bahnschrift SemiLight SemiConde" panose="020B0502040204020203" pitchFamily="34" charset="0"/>
              </a:rPr>
              <a:t>sede administrativa</a:t>
            </a:r>
            <a:r>
              <a:rPr lang="es-PY" sz="2000" dirty="0">
                <a:solidFill>
                  <a:schemeClr val="tx1"/>
                </a:solidFill>
                <a:latin typeface="Bahnschrift SemiLight SemiConde" panose="020B0502040204020203" pitchFamily="34" charset="0"/>
              </a:rPr>
              <a:t>. PLAZO 5 DÍAS HÁBILES.</a:t>
            </a:r>
          </a:p>
        </p:txBody>
      </p:sp>
      <p:sp>
        <p:nvSpPr>
          <p:cNvPr id="4" name="Triángulo isósceles 3">
            <a:extLst>
              <a:ext uri="{FF2B5EF4-FFF2-40B4-BE49-F238E27FC236}">
                <a16:creationId xmlns:a16="http://schemas.microsoft.com/office/drawing/2014/main" id="{FB38E134-F002-40E5-9640-4C9935722590}"/>
              </a:ext>
            </a:extLst>
          </p:cNvPr>
          <p:cNvSpPr/>
          <p:nvPr/>
        </p:nvSpPr>
        <p:spPr>
          <a:xfrm rot="5400000">
            <a:off x="414469" y="1967949"/>
            <a:ext cx="372862" cy="368442"/>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CuadroTexto 6">
            <a:extLst>
              <a:ext uri="{FF2B5EF4-FFF2-40B4-BE49-F238E27FC236}">
                <a16:creationId xmlns:a16="http://schemas.microsoft.com/office/drawing/2014/main" id="{D8E2B0B7-5ECC-45F0-B5AD-6A36716D8FEF}"/>
              </a:ext>
            </a:extLst>
          </p:cNvPr>
          <p:cNvSpPr txBox="1"/>
          <p:nvPr/>
        </p:nvSpPr>
        <p:spPr>
          <a:xfrm>
            <a:off x="862799" y="1965739"/>
            <a:ext cx="3192626" cy="461665"/>
          </a:xfrm>
          <a:prstGeom prst="rect">
            <a:avLst/>
          </a:prstGeom>
          <a:solidFill>
            <a:srgbClr val="2D508F"/>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400" dirty="0">
                <a:latin typeface="Bahnschrift SemiLight SemiConde" panose="020B0502040204020203" pitchFamily="34" charset="0"/>
              </a:rPr>
              <a:t>Revisión documental</a:t>
            </a:r>
            <a:endParaRPr lang="es-PY" sz="2400" b="1" dirty="0">
              <a:latin typeface="Bahnschrift SemiLight SemiConde" panose="020B0502040204020203" pitchFamily="34" charset="0"/>
            </a:endParaRPr>
          </a:p>
        </p:txBody>
      </p:sp>
      <p:pic>
        <p:nvPicPr>
          <p:cNvPr id="11" name="Imagen 10">
            <a:extLst>
              <a:ext uri="{FF2B5EF4-FFF2-40B4-BE49-F238E27FC236}">
                <a16:creationId xmlns:a16="http://schemas.microsoft.com/office/drawing/2014/main" id="{C873C57F-9210-4DD7-A9AB-3293E1A89C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1661" y="1624937"/>
            <a:ext cx="2612228" cy="4239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a:extLst>
              <a:ext uri="{FF2B5EF4-FFF2-40B4-BE49-F238E27FC236}">
                <a16:creationId xmlns:a16="http://schemas.microsoft.com/office/drawing/2014/main" id="{6A0BB4C0-0B8D-46FC-B3BF-A72181EA8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135" y="1376689"/>
            <a:ext cx="2131307" cy="4736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3">
            <a:extLst>
              <a:ext uri="{FF2B5EF4-FFF2-40B4-BE49-F238E27FC236}">
                <a16:creationId xmlns:a16="http://schemas.microsoft.com/office/drawing/2014/main" id="{E260188F-7C15-4C51-BCE3-A833B1CACDB6}"/>
              </a:ext>
            </a:extLst>
          </p:cNvPr>
          <p:cNvPicPr>
            <a:picLocks noChangeAspect="1"/>
          </p:cNvPicPr>
          <p:nvPr/>
        </p:nvPicPr>
        <p:blipFill rotWithShape="1">
          <a:blip r:embed="rId4">
            <a:extLst>
              <a:ext uri="{28A0092B-C50C-407E-A947-70E740481C1C}">
                <a14:useLocalDpi xmlns:a14="http://schemas.microsoft.com/office/drawing/2010/main" val="0"/>
              </a:ext>
            </a:extLst>
          </a:blip>
          <a:srcRect l="154" t="90164" b="4725"/>
          <a:stretch/>
        </p:blipFill>
        <p:spPr bwMode="auto">
          <a:xfrm>
            <a:off x="0" y="6343096"/>
            <a:ext cx="12192000" cy="514904"/>
          </a:xfrm>
          <a:prstGeom prst="rect">
            <a:avLst/>
          </a:prstGeom>
          <a:solidFill>
            <a:srgbClr val="ED7D31"/>
          </a:solidFill>
          <a:ln>
            <a:noFill/>
          </a:ln>
        </p:spPr>
      </p:pic>
      <p:pic>
        <p:nvPicPr>
          <p:cNvPr id="3" name="Picture 6">
            <a:extLst>
              <a:ext uri="{FF2B5EF4-FFF2-40B4-BE49-F238E27FC236}">
                <a16:creationId xmlns:a16="http://schemas.microsoft.com/office/drawing/2014/main" id="{305EC93B-B4BD-D932-376A-D9BCED6CF122}"/>
              </a:ext>
            </a:extLst>
          </p:cNvPr>
          <p:cNvPicPr>
            <a:picLocks noChangeAspect="1"/>
          </p:cNvPicPr>
          <p:nvPr/>
        </p:nvPicPr>
        <p:blipFill rotWithShape="1">
          <a:blip r:embed="rId5"/>
          <a:srcRect l="53077" t="33316" r="35984" b="54011"/>
          <a:stretch/>
        </p:blipFill>
        <p:spPr>
          <a:xfrm>
            <a:off x="10168966" y="217230"/>
            <a:ext cx="2023034" cy="1017209"/>
          </a:xfrm>
          <a:prstGeom prst="rect">
            <a:avLst/>
          </a:prstGeom>
        </p:spPr>
      </p:pic>
    </p:spTree>
    <p:extLst>
      <p:ext uri="{BB962C8B-B14F-4D97-AF65-F5344CB8AC3E}">
        <p14:creationId xmlns:p14="http://schemas.microsoft.com/office/powerpoint/2010/main" val="2393317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20" ma:contentTypeDescription="Create a new document." ma:contentTypeScope="" ma:versionID="5e3480a63866f9574a7dda57283db60c">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98d08865e6615b11315658b70de1385b"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386B66-EB9B-4FBB-AEB1-94B582C528E6}"/>
</file>

<file path=customXml/itemProps2.xml><?xml version="1.0" encoding="utf-8"?>
<ds:datastoreItem xmlns:ds="http://schemas.openxmlformats.org/officeDocument/2006/customXml" ds:itemID="{786FD223-E127-4F35-A7C8-1BA55840EB44}"/>
</file>

<file path=customXml/itemProps3.xml><?xml version="1.0" encoding="utf-8"?>
<ds:datastoreItem xmlns:ds="http://schemas.openxmlformats.org/officeDocument/2006/customXml" ds:itemID="{492A547D-1ABA-429F-AF6F-44CB2BCB1524}"/>
</file>

<file path=docProps/app.xml><?xml version="1.0" encoding="utf-8"?>
<Properties xmlns="http://schemas.openxmlformats.org/officeDocument/2006/extended-properties" xmlns:vt="http://schemas.openxmlformats.org/officeDocument/2006/docPropsVTypes">
  <Template>Office Theme</Template>
  <TotalTime>1678</TotalTime>
  <Words>1467</Words>
  <Application>Microsoft Office PowerPoint</Application>
  <PresentationFormat>Panorámica</PresentationFormat>
  <Paragraphs>86</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Bahnschrift SemiLight SemiConde</vt:lpstr>
      <vt:lpstr>Calibri</vt:lpstr>
      <vt:lpstr>Calibri Light</vt:lpstr>
      <vt:lpstr>Garamond</vt:lpstr>
      <vt:lpstr>Gotham</vt:lpstr>
      <vt:lpstr>Wingdings</vt:lpstr>
      <vt:lpstr>Office Theme</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Karen</dc:creator>
  <cp:lastModifiedBy>Luis Carlos Bareiro Quiñones</cp:lastModifiedBy>
  <cp:revision>138</cp:revision>
  <dcterms:created xsi:type="dcterms:W3CDTF">2020-10-28T23:59:02Z</dcterms:created>
  <dcterms:modified xsi:type="dcterms:W3CDTF">2025-08-05T20:08:58Z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ies>
</file>